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2" r:id="rId1"/>
  </p:sldMasterIdLst>
  <p:notesMasterIdLst>
    <p:notesMasterId r:id="rId28"/>
  </p:notesMasterIdLst>
  <p:sldIdLst>
    <p:sldId id="256" r:id="rId2"/>
    <p:sldId id="257" r:id="rId3"/>
    <p:sldId id="288" r:id="rId4"/>
    <p:sldId id="287" r:id="rId5"/>
    <p:sldId id="289" r:id="rId6"/>
    <p:sldId id="258" r:id="rId7"/>
    <p:sldId id="260" r:id="rId8"/>
    <p:sldId id="261" r:id="rId9"/>
    <p:sldId id="259" r:id="rId10"/>
    <p:sldId id="262" r:id="rId11"/>
    <p:sldId id="274" r:id="rId12"/>
    <p:sldId id="264" r:id="rId13"/>
    <p:sldId id="281" r:id="rId14"/>
    <p:sldId id="265" r:id="rId15"/>
    <p:sldId id="267" r:id="rId16"/>
    <p:sldId id="282" r:id="rId17"/>
    <p:sldId id="283" r:id="rId18"/>
    <p:sldId id="275" r:id="rId19"/>
    <p:sldId id="285" r:id="rId20"/>
    <p:sldId id="268" r:id="rId21"/>
    <p:sldId id="286" r:id="rId22"/>
    <p:sldId id="276" r:id="rId23"/>
    <p:sldId id="272" r:id="rId24"/>
    <p:sldId id="277" r:id="rId25"/>
    <p:sldId id="279" r:id="rId26"/>
    <p:sldId id="29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Sellke" initials="MS" lastIdx="2" clrIdx="0">
    <p:extLst>
      <p:ext uri="{19B8F6BF-5375-455C-9EA6-DF929625EA0E}">
        <p15:presenceInfo xmlns:p15="http://schemas.microsoft.com/office/powerpoint/2012/main" userId="S-1-5-21-2127521184-1604012920-1887927527-356433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90" autoAdjust="0"/>
    <p:restoredTop sz="94660"/>
  </p:normalViewPr>
  <p:slideViewPr>
    <p:cSldViewPr snapToGrid="0">
      <p:cViewPr varScale="1">
        <p:scale>
          <a:sx n="96" d="100"/>
          <a:sy n="96" d="100"/>
        </p:scale>
        <p:origin x="5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2EB04-8A9A-4863-A259-085C5A997DFC}" type="datetimeFigureOut">
              <a:rPr lang="en-US" smtClean="0"/>
              <a:t>8/15/19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71F5D-1FD9-4168-95F5-EFC7CE5C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2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4235-6ECF-4D94-84B3-B4828413E7E2}" type="datetimeFigureOut">
              <a:rPr lang="en-US" smtClean="0"/>
              <a:t>8/15/19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9ADF-A7A2-4A19-97C2-DF9E7EBC9D9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625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4235-6ECF-4D94-84B3-B4828413E7E2}" type="datetimeFigureOut">
              <a:rPr lang="en-US" smtClean="0"/>
              <a:t>8/15/19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9ADF-A7A2-4A19-97C2-DF9E7EBC9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9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4235-6ECF-4D94-84B3-B4828413E7E2}" type="datetimeFigureOut">
              <a:rPr lang="en-US" smtClean="0"/>
              <a:t>8/15/19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9ADF-A7A2-4A19-97C2-DF9E7EBC9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46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4235-6ECF-4D94-84B3-B4828413E7E2}" type="datetimeFigureOut">
              <a:rPr lang="en-US" smtClean="0"/>
              <a:t>8/15/19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9ADF-A7A2-4A19-97C2-DF9E7EBC9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62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4235-6ECF-4D94-84B3-B4828413E7E2}" type="datetimeFigureOut">
              <a:rPr lang="en-US" smtClean="0"/>
              <a:t>8/15/19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9ADF-A7A2-4A19-97C2-DF9E7EBC9D9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673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4235-6ECF-4D94-84B3-B4828413E7E2}" type="datetimeFigureOut">
              <a:rPr lang="en-US" smtClean="0"/>
              <a:t>8/15/19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9ADF-A7A2-4A19-97C2-DF9E7EBC9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18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4235-6ECF-4D94-84B3-B4828413E7E2}" type="datetimeFigureOut">
              <a:rPr lang="en-US" smtClean="0"/>
              <a:t>8/15/19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9ADF-A7A2-4A19-97C2-DF9E7EBC9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21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4235-6ECF-4D94-84B3-B4828413E7E2}" type="datetimeFigureOut">
              <a:rPr lang="en-US" smtClean="0"/>
              <a:t>8/15/19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9ADF-A7A2-4A19-97C2-DF9E7EBC9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31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4235-6ECF-4D94-84B3-B4828413E7E2}" type="datetimeFigureOut">
              <a:rPr lang="en-US" smtClean="0"/>
              <a:t>8/15/19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9ADF-A7A2-4A19-97C2-DF9E7EBC9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28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4DA4235-6ECF-4D94-84B3-B4828413E7E2}" type="datetimeFigureOut">
              <a:rPr lang="en-US" smtClean="0"/>
              <a:t>8/15/19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169ADF-A7A2-4A19-97C2-DF9E7EBC9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8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4235-6ECF-4D94-84B3-B4828413E7E2}" type="datetimeFigureOut">
              <a:rPr lang="en-US" smtClean="0"/>
              <a:t>8/15/19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9ADF-A7A2-4A19-97C2-DF9E7EBC9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98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4DA4235-6ECF-4D94-84B3-B4828413E7E2}" type="datetimeFigureOut">
              <a:rPr lang="en-US" smtClean="0"/>
              <a:t>8/15/19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5169ADF-A7A2-4A19-97C2-DF9E7EBC9D9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56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bing.com/images/search?view=detailV2&amp;ccid=tYC5jpqI&amp;id=A4B7C2F15460DAE4B9E87FBAEACBE816F31F95F8&amp;thid=OIP.tYC5jpqITtLhsEDVxdekUQHaF1&amp;mediaurl=https://www.microsoft.com/en-us/research/wp-content/uploads/2017/07/avatar_user_33570_1499801190.jpg&amp;exph=2281&amp;expw=2897&amp;q=sebastien+bubeck&amp;simid=608003149930562482&amp;selectedIndex=6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8147" y="496046"/>
            <a:ext cx="9144000" cy="2387600"/>
          </a:xfrm>
        </p:spPr>
        <p:txBody>
          <a:bodyPr/>
          <a:lstStyle/>
          <a:p>
            <a:pPr algn="ctr"/>
            <a:r>
              <a:rPr lang="en-US" dirty="0"/>
              <a:t>Competitively Chasing Convex Bodies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64" y="2862852"/>
            <a:ext cx="9144000" cy="1655762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 err="1"/>
              <a:t>SÉbastien</a:t>
            </a:r>
            <a:r>
              <a:rPr lang="en-US" dirty="0"/>
              <a:t> </a:t>
            </a:r>
            <a:r>
              <a:rPr lang="en-US" dirty="0" err="1"/>
              <a:t>Bubeck</a:t>
            </a:r>
            <a:r>
              <a:rPr lang="en-US" dirty="0"/>
              <a:t>, Yin Tat Lee, </a:t>
            </a:r>
            <a:r>
              <a:rPr lang="en-US" dirty="0" err="1"/>
              <a:t>Yuanzhi</a:t>
            </a:r>
            <a:r>
              <a:rPr lang="en-US" dirty="0"/>
              <a:t> Li, </a:t>
            </a:r>
            <a:r>
              <a:rPr lang="en-US" b="1" dirty="0">
                <a:latin typeface="+mn-lt"/>
              </a:rPr>
              <a:t>Mark Sellke</a:t>
            </a:r>
          </a:p>
        </p:txBody>
      </p:sp>
      <p:pic>
        <p:nvPicPr>
          <p:cNvPr id="1026" name="Picture 2" descr="Image result for sebastien bubec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47" y="4446978"/>
            <a:ext cx="22574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367" y="4445856"/>
            <a:ext cx="1680963" cy="1715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418" y="4445856"/>
            <a:ext cx="1395103" cy="17152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18159" y="326250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05207" y="3238855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1, 2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44540" y="323885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3825" y="3871063"/>
            <a:ext cx="5453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1: MSR Redmond       2: University of Washington 	3: Stanford University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14195" y="323885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27169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85090" y="2091946"/>
            <a:ext cx="10086109" cy="90534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001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Result: First Finite Competitive Ratio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Theorem [BLL</a:t>
                </a:r>
                <a:r>
                  <a:rPr lang="en-US" b="1" dirty="0"/>
                  <a:t>S </a:t>
                </a:r>
                <a:r>
                  <a:rPr lang="en-US" dirty="0"/>
                  <a:t>18]: there exists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competitive algorithm for chasing convex bodies.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2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Month, An Improvement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Last month, improved independently by [</a:t>
                </a:r>
                <a:r>
                  <a:rPr lang="en-US" b="1" dirty="0"/>
                  <a:t>S </a:t>
                </a:r>
                <a:r>
                  <a:rPr lang="en-US" dirty="0"/>
                  <a:t>19],[AGGT 19]. Upper bound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in any normed space, nearly tight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log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 Euclidean space.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Briefly: consider the work function, which at any time encodes the cost for OPT to end up at some position. Stay at the </a:t>
                </a:r>
                <a:r>
                  <a:rPr lang="en-US" b="1" dirty="0"/>
                  <a:t>Steiner point </a:t>
                </a:r>
                <a:r>
                  <a:rPr lang="en-US" dirty="0"/>
                  <a:t>of this function. </a:t>
                </a:r>
              </a:p>
              <a:p>
                <a:pPr marL="0" indent="0">
                  <a:buNone/>
                </a:pPr>
                <a:r>
                  <a:rPr lang="en-US" dirty="0"/>
                  <a:t>Steiner point has two definitions, primal and dual - equivalent by divergence theorem. Primal ensures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and dual controls movement. Used for nested case in [BLL</a:t>
                </a:r>
                <a:r>
                  <a:rPr lang="en-US" b="1" dirty="0"/>
                  <a:t>S</a:t>
                </a:r>
                <a:r>
                  <a:rPr lang="en-US" dirty="0"/>
                  <a:t> 18a].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Divergence theorem/Steiner point is arguably magic. Proof today has no magic. So likely to generalize differently.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5" t="-1667" r="-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321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 Greedy Fails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Suppose every convex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a line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Can we easily chase lines competitively?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Greedy algorithm (move to closest point) fails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rotates slowly around a center. </a:t>
                </a:r>
              </a:p>
              <a:p>
                <a:pPr marL="0" indent="0">
                  <a:buNone/>
                </a:pPr>
                <a:r>
                  <a:rPr lang="en-US" dirty="0"/>
                  <a:t>OPT just stays at the center, ALG moves forever!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5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352926" y="4243388"/>
            <a:ext cx="2162174" cy="1366838"/>
            <a:chOff x="571500" y="1647825"/>
            <a:chExt cx="7858125" cy="37719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71500" y="1647825"/>
              <a:ext cx="7858125" cy="3771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843809" y="1750966"/>
              <a:ext cx="252860" cy="20627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784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Chasing Lines: Move Towards OPT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Move to the closest point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, then </a:t>
                </a:r>
                <a:r>
                  <a:rPr lang="en-US" b="1" dirty="0"/>
                  <a:t>slightly</a:t>
                </a:r>
                <a:r>
                  <a:rPr lang="en-US" dirty="0"/>
                  <a:t> towards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!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Either OPT moves a comparable amount, or we move closer to OPT!</a:t>
                </a:r>
              </a:p>
              <a:p>
                <a:pPr marL="0" indent="0">
                  <a:buNone/>
                </a:pPr>
                <a:r>
                  <a:rPr lang="en-US" dirty="0"/>
                  <a:t>Easy to show this is competitive using distance to OPT as potential function.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5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73736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To OPTSET: High Level Intuition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General approach: group the time-steps into </a:t>
            </a:r>
            <a:r>
              <a:rPr lang="en-US" b="1" dirty="0"/>
              <a:t>phases</a:t>
            </a:r>
            <a:r>
              <a:rPr lang="en-US" dirty="0"/>
              <a:t>. In each phase, make progress with respect to appropriate potential.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Define </a:t>
            </a:r>
            <a:r>
              <a:rPr lang="en-US" b="1" dirty="0"/>
              <a:t>OPTSET </a:t>
            </a:r>
            <a:r>
              <a:rPr lang="en-US" dirty="0"/>
              <a:t>to be the set of possible current positions of OPT, requiring only that OPT have low movement in the current phase. OPTSET will shrink over time as the phase goes 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Goal: in each phase, move closer to </a:t>
            </a:r>
            <a:r>
              <a:rPr lang="en-US" b="1" dirty="0"/>
              <a:t>every</a:t>
            </a:r>
            <a:r>
              <a:rPr lang="en-US" dirty="0"/>
              <a:t> point in </a:t>
            </a:r>
            <a:r>
              <a:rPr lang="en-US" b="1" dirty="0"/>
              <a:t>OPTSET.</a:t>
            </a:r>
            <a:r>
              <a:rPr lang="en-US" dirty="0"/>
              <a:t> Then finish with potential argument.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Observation: OPTSET is convex because an average of short paths remains short. So we can hope to move towards OPTSET in a meaningful way.</a:t>
            </a:r>
          </a:p>
        </p:txBody>
      </p:sp>
    </p:spTree>
    <p:extLst>
      <p:ext uri="{BB962C8B-B14F-4D97-AF65-F5344CB8AC3E}">
        <p14:creationId xmlns:p14="http://schemas.microsoft.com/office/powerpoint/2010/main" val="83112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86" y="101198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To OPTSET: Preview of Difficulty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Suppose OPTSET is a line. We can move closer to OPTSET.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for a potential argument, we must move closer to </a:t>
            </a:r>
            <a:r>
              <a:rPr lang="en-US" b="1" dirty="0"/>
              <a:t>all points</a:t>
            </a:r>
            <a:r>
              <a:rPr lang="en-US" dirty="0"/>
              <a:t> in OPTSET. And we cannot simultaneously move much closer to faraway points in opposite directions.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Procrastinate</a:t>
            </a:r>
            <a:r>
              <a:rPr lang="en-US" dirty="0"/>
              <a:t>: try to avoid much movement until OPTSET really shrinks.</a:t>
            </a:r>
          </a:p>
        </p:txBody>
      </p:sp>
    </p:spTree>
    <p:extLst>
      <p:ext uri="{BB962C8B-B14F-4D97-AF65-F5344CB8AC3E}">
        <p14:creationId xmlns:p14="http://schemas.microsoft.com/office/powerpoint/2010/main" val="4352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681" y="-249382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Down to Business:</a:t>
            </a:r>
            <a:br>
              <a:rPr lang="en-US" dirty="0"/>
            </a:br>
            <a:r>
              <a:rPr lang="en-US" dirty="0"/>
              <a:t>Choosing a Scale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In each phase, we have a scale r for the problem.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work inside a ball B with radius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OPTSET consists of paths with movement at most r</a:t>
                </a:r>
              </a:p>
              <a:p>
                <a:pPr marL="0" indent="0">
                  <a:buNone/>
                </a:pPr>
                <a:r>
                  <a:rPr lang="en-US" dirty="0"/>
                  <a:t>in the phase, and which stay inside B.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When OPTSET has small diameter, update (</a:t>
                </a:r>
                <a:r>
                  <a:rPr lang="en-US" dirty="0" err="1"/>
                  <a:t>B,r</a:t>
                </a:r>
                <a:r>
                  <a:rPr lang="en-US" dirty="0"/>
                  <a:t>) and begin new phase.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15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382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45" y="2749190"/>
            <a:ext cx="4719781" cy="35398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62" y="2048451"/>
            <a:ext cx="6530109" cy="48975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to a New Phase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We use potential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⁡(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𝑂𝑃𝑇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Constructed so both cases below are good.</a:t>
                </a:r>
              </a:p>
              <a:p>
                <a:pPr marL="0" indent="0">
                  <a:buNone/>
                </a:pPr>
                <a:r>
                  <a:rPr lang="en-US" dirty="0"/>
                  <a:t>When </a:t>
                </a:r>
                <a:r>
                  <a:rPr lang="en-US" dirty="0" err="1"/>
                  <a:t>diam</a:t>
                </a:r>
                <a:r>
                  <a:rPr lang="en-US" dirty="0"/>
                  <a:t>(OPTSET) shrinks:</a:t>
                </a:r>
              </a:p>
              <a:p>
                <a:pPr marL="0" indent="0">
                  <a:buNone/>
                </a:pPr>
                <a:r>
                  <a:rPr lang="en-US" dirty="0"/>
                  <a:t>	If OPTSET is well inside B, shrinking B makes progress.</a:t>
                </a:r>
              </a:p>
              <a:p>
                <a:pPr marL="0" indent="0">
                  <a:buNone/>
                </a:pPr>
                <a:r>
                  <a:rPr lang="en-US" dirty="0"/>
                  <a:t>	If OPTSET is near the outside of B, growing B makes progress.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515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824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54045" y="2448431"/>
            <a:ext cx="11186222" cy="4527399"/>
            <a:chOff x="654045" y="2448431"/>
            <a:chExt cx="11186222" cy="4527399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843905" y="4876800"/>
              <a:ext cx="2179782" cy="277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045" y="2566263"/>
              <a:ext cx="5722316" cy="429173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3735" y="2448431"/>
              <a:ext cx="6036532" cy="452739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06816"/>
                <a:ext cx="10817912" cy="478400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 choice of potential ensures we make progress in each phase, </a:t>
                </a:r>
                <a:r>
                  <a:rPr lang="en-US" b="1" dirty="0"/>
                  <a:t>as long as ALG has movement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Our only remaining goal is to ensure this.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first observe that OPTSET is contained in the intersection of r-neighborhoods of the requests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06816"/>
                <a:ext cx="10817912" cy="4784003"/>
              </a:xfrm>
              <a:blipFill>
                <a:blip r:embed="rId4"/>
                <a:stretch>
                  <a:fillRect l="-1466" t="-1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Easy Case</a:t>
            </a:r>
          </a:p>
        </p:txBody>
      </p:sp>
    </p:spTree>
    <p:extLst>
      <p:ext uri="{BB962C8B-B14F-4D97-AF65-F5344CB8AC3E}">
        <p14:creationId xmlns:p14="http://schemas.microsoft.com/office/powerpoint/2010/main" val="664806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We try to stay near the center of mass of OPTSET. Any request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forcing an actual movement cuts along an r-neighborhood of the center of mass.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If OPTSET is long compared to r in all directions, this essentially cuts through the center of mass. Such cuts reduce the volume by a constant factor. In poly(d) iterations, OPTSET shrinks a lot. Eventually small diameter?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5" t="-1667" r="-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Easy Case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691" y="1401614"/>
            <a:ext cx="4516582" cy="338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6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558" y="376076"/>
            <a:ext cx="10515600" cy="1325563"/>
          </a:xfrm>
        </p:spPr>
        <p:txBody>
          <a:bodyPr/>
          <a:lstStyle/>
          <a:p>
            <a:r>
              <a:rPr lang="en-US" dirty="0"/>
              <a:t>The Chasing Convex Bodies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We are given 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of convex sets. </a:t>
                </a:r>
              </a:p>
              <a:p>
                <a:pPr marL="0" indent="0">
                  <a:buNone/>
                </a:pPr>
                <a:r>
                  <a:rPr lang="en-US" b="0" dirty="0"/>
                  <a:t>After receiving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b="0" dirty="0"/>
                  <a:t>, we select a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b="0" dirty="0"/>
                  <a:t> inside it.</a:t>
                </a:r>
              </a:p>
              <a:p>
                <a:pPr marL="0" indent="0">
                  <a:buNone/>
                </a:pPr>
                <a:r>
                  <a:rPr lang="en-US" b="0" dirty="0"/>
                  <a:t>The total cost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the origin) </a:t>
                </a:r>
                <a:r>
                  <a:rPr lang="en-US" b="0" dirty="0"/>
                  <a:t>is the movement: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𝐴𝐿𝐺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Question: can we compete with OPT who sees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in advance? Want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𝐶𝑜𝑠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𝐴𝐿𝐺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𝐶𝑜𝑠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Note: randomness does not help. The average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over all randomness is deterministic and has less movement. So we can consider deterministic algorithms and adaptive adversaries.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5" t="-1515" r="-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8302927" y="2272146"/>
            <a:ext cx="1903254" cy="1271570"/>
            <a:chOff x="8302927" y="2272146"/>
            <a:chExt cx="1903254" cy="1271570"/>
          </a:xfrm>
        </p:grpSpPr>
        <p:grpSp>
          <p:nvGrpSpPr>
            <p:cNvPr id="8" name="Group 7"/>
            <p:cNvGrpSpPr/>
            <p:nvPr/>
          </p:nvGrpSpPr>
          <p:grpSpPr>
            <a:xfrm>
              <a:off x="9060872" y="2272146"/>
              <a:ext cx="1145309" cy="1271570"/>
              <a:chOff x="9060872" y="2272146"/>
              <a:chExt cx="1145309" cy="1271570"/>
            </a:xfrm>
          </p:grpSpPr>
          <p:sp>
            <p:nvSpPr>
              <p:cNvPr id="4" name="Trapezoid 3"/>
              <p:cNvSpPr/>
              <p:nvPr/>
            </p:nvSpPr>
            <p:spPr>
              <a:xfrm>
                <a:off x="9060872" y="2272146"/>
                <a:ext cx="1145309" cy="1271570"/>
              </a:xfrm>
              <a:prstGeom prst="trapezoid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9633526" y="2907931"/>
                <a:ext cx="147782" cy="15701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9399134" y="2272146"/>
                    <a:ext cx="46878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99134" y="2272146"/>
                    <a:ext cx="468783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9340528" y="2986440"/>
                    <a:ext cx="44653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40528" y="2986440"/>
                    <a:ext cx="446532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" name="Oval 8"/>
            <p:cNvSpPr/>
            <p:nvPr/>
          </p:nvSpPr>
          <p:spPr>
            <a:xfrm>
              <a:off x="8488217" y="2907931"/>
              <a:ext cx="147782" cy="15701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endCxn id="7" idx="0"/>
            </p:cNvCxnSpPr>
            <p:nvPr/>
          </p:nvCxnSpPr>
          <p:spPr>
            <a:xfrm>
              <a:off x="8700654" y="2986440"/>
              <a:ext cx="8631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8302927" y="3040663"/>
                  <a:ext cx="6661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2927" y="3040663"/>
                  <a:ext cx="66614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4890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to OPTSET: the Main Difficulty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4097"/>
            <a:ext cx="1025652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OPTSET could be a line or pancake: some long directions, some short.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Then the preceding argument does not work. We could keep cutting short directions and never make real progress.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90" y="244763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1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67" y="1737360"/>
            <a:ext cx="11259424" cy="8444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Long/Short Direction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By convexity, we can write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𝑂𝑃𝑇𝑆𝐸𝑇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𝑐𝑒𝑛𝑡𝑒𝑟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⊕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𝑠h𝑜𝑟𝑡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⊕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𝑙𝑜𝑛𝑔</m:t>
                        </m:r>
                      </m:sup>
                    </m:sSup>
                  </m:oMath>
                </a14:m>
                <a:r>
                  <a:rPr lang="en-US" dirty="0"/>
                  <a:t> where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𝑠h𝑜𝑟𝑡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𝑙𝑜𝑛𝑔</m:t>
                        </m:r>
                      </m:sup>
                    </m:sSup>
                  </m:oMath>
                </a14:m>
                <a:r>
                  <a:rPr lang="en-US" dirty="0"/>
                  <a:t> are convex sets with dimensions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. They are respectively short and long in ALL directions.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Solution: stay at center of mass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𝑙𝑜𝑛𝑔</m:t>
                        </m:r>
                      </m:sup>
                    </m:sSup>
                  </m:oMath>
                </a14:m>
                <a:r>
                  <a:rPr lang="en-US" dirty="0"/>
                  <a:t> and only move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𝑠h𝑜𝑟𝑡</m:t>
                        </m:r>
                      </m:sup>
                    </m:sSup>
                  </m:oMath>
                </a14:m>
                <a:r>
                  <a:rPr lang="en-US" dirty="0"/>
                  <a:t>. Procrastinate until long directions shrink. But why is this competitive??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15" t="-1515" r="-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745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04" y="1728124"/>
            <a:ext cx="11604896" cy="87036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Competitive within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𝑠h𝑜𝑟𝑡</m:t>
                        </m:r>
                      </m:sup>
                    </m:sSup>
                  </m:oMath>
                </a14:m>
                <a:r>
                  <a:rPr lang="en-US" dirty="0"/>
                  <a:t> is Globally Competitive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727" t="-8824" b="-2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By inductive hypothesis on smaller dimension, we can stay competitive among algorithms that remain in the subspace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𝑠h𝑜𝑟𝑡</m:t>
                        </m:r>
                      </m:sup>
                    </m:sSup>
                  </m:oMath>
                </a14:m>
                <a:r>
                  <a:rPr lang="en-US" dirty="0"/>
                  <a:t> of short directions.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Crucial step: averages of faraway OPTs with </a:t>
                </a:r>
                <a:r>
                  <a:rPr lang="en-US" b="1" dirty="0"/>
                  <a:t>time-varying weights</a:t>
                </a:r>
                <a:r>
                  <a:rPr lang="en-US" dirty="0"/>
                  <a:t> stay exactly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𝑠h𝑜𝑟𝑡</m:t>
                        </m:r>
                      </m:sup>
                    </m:sSup>
                  </m:oMath>
                </a14:m>
                <a:r>
                  <a:rPr lang="en-US" dirty="0"/>
                  <a:t>. Therefore, if we stay competitive inside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𝑠h𝑜𝑟𝑡</m:t>
                        </m:r>
                      </m:sup>
                    </m:sSup>
                  </m:oMath>
                </a14:m>
                <a:r>
                  <a:rPr lang="en-US" dirty="0"/>
                  <a:t> we are automatically globally competitive.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This is the main difficulty in the proof. Exponential d-dependence comes from this step.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515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857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Algorithm (informally)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600" dirty="0"/>
                  <a:t>For a full-dimensional phase:</a:t>
                </a:r>
              </a:p>
              <a:p>
                <a:pPr marL="0" indent="0">
                  <a:buNone/>
                </a:pPr>
                <a:r>
                  <a:rPr lang="en-US" sz="1600" dirty="0"/>
                  <a:t>	Maintain bounding ball B of radius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6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1600" dirty="0"/>
              </a:p>
              <a:p>
                <a:pPr marL="0" indent="0">
                  <a:buNone/>
                </a:pPr>
                <a:r>
                  <a:rPr lang="en-US" sz="1600" dirty="0"/>
                  <a:t>	OPTSET=all endpoints of paths with movement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600" dirty="0"/>
                  <a:t> staying in B.</a:t>
                </a:r>
              </a:p>
              <a:p>
                <a:pPr marL="0" indent="0">
                  <a:buNone/>
                </a:pPr>
                <a:r>
                  <a:rPr lang="en-US" sz="1600" dirty="0"/>
                  <a:t>	When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𝑑𝑖𝑎𝑚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𝑂𝑃𝑇𝑆𝐸𝑇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600" dirty="0"/>
                  <a:t>:</a:t>
                </a:r>
              </a:p>
              <a:p>
                <a:pPr marL="0" indent="0">
                  <a:buNone/>
                </a:pPr>
                <a:r>
                  <a:rPr lang="en-US" sz="1600" dirty="0"/>
                  <a:t>		1. If OPTSET is safely inside B, halve the size of B around it.</a:t>
                </a:r>
              </a:p>
              <a:p>
                <a:pPr marL="0" indent="0">
                  <a:buNone/>
                </a:pPr>
                <a:r>
                  <a:rPr lang="en-US" sz="1600" dirty="0"/>
                  <a:t>		2. If OPTSET is going outside B, double the size of B.</a:t>
                </a:r>
              </a:p>
              <a:p>
                <a:pPr marL="0" indent="0">
                  <a:buNone/>
                </a:pPr>
                <a:r>
                  <a:rPr lang="en-US" sz="1600" dirty="0"/>
                  <a:t>		3. If OPTSET is empty: end phase</a:t>
                </a:r>
              </a:p>
              <a:p>
                <a:pPr marL="0" indent="0">
                  <a:buNone/>
                </a:pPr>
                <a:r>
                  <a:rPr lang="en-US" sz="1600" dirty="0"/>
                  <a:t>	Until then:</a:t>
                </a:r>
              </a:p>
              <a:p>
                <a:pPr marL="0" indent="0">
                  <a:buNone/>
                </a:pPr>
                <a:r>
                  <a:rPr lang="en-US" sz="1600" dirty="0"/>
                  <a:t>		Move competitively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𝑠h𝑜𝑟𝑡</m:t>
                        </m:r>
                      </m:sup>
                    </m:sSup>
                  </m:oMath>
                </a14:m>
                <a:r>
                  <a:rPr lang="en-US" sz="1600" dirty="0"/>
                  <a:t> using a lower dimensional version of the algorithm.</a:t>
                </a:r>
              </a:p>
              <a:p>
                <a:pPr marL="0" indent="0">
                  <a:buNone/>
                </a:pPr>
                <a:r>
                  <a:rPr lang="en-US" sz="1600" dirty="0"/>
                  <a:t>		Add dimensions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𝑠h𝑜𝑟𝑡</m:t>
                        </m:r>
                      </m:sup>
                    </m:sSup>
                  </m:oMath>
                </a14:m>
                <a:r>
                  <a:rPr lang="en-US" sz="1600" dirty="0"/>
                  <a:t> when long directions shrink.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2" t="-1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3238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93455"/>
                <a:ext cx="10515600" cy="451658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For a given OPT point, use potential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𝑂𝑃𝑇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By construction,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𝐴𝐿𝐺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​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𝑝h𝑎𝑠𝑒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Potential Claim: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1+50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𝑐𝑜𝑠𝑡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​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𝑝h𝑎𝑠𝑒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𝑜𝑙𝑑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93455"/>
                <a:ext cx="10515600" cy="4516581"/>
              </a:xfrm>
              <a:blipFill>
                <a:blip r:embed="rId2"/>
                <a:stretch>
                  <a:fillRect l="-1507" t="-1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04874" y="4812365"/>
                <a:ext cx="6600999" cy="1241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decreases – either we move much closer to OPT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shrinks </a:t>
                </a:r>
                <a:r>
                  <a:rPr lang="en-US" dirty="0">
                    <a:sym typeface="Wingdings" panose="05000000000000000000" pitchFamily="2" charset="2"/>
                  </a:rPr>
                  <a:t></a:t>
                </a:r>
                <a:endParaRPr lang="en-US" dirty="0"/>
              </a:p>
              <a:p>
                <a:r>
                  <a:rPr lang="en-US" dirty="0"/>
                  <a:t>2: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𝑂𝑃𝑇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decreases, mainly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shrank a lot. </a:t>
                </a:r>
                <a:r>
                  <a:rPr lang="en-US" dirty="0">
                    <a:sym typeface="Wingdings" panose="05000000000000000000" pitchFamily="2" charset="2"/>
                  </a:rPr>
                  <a:t> </a:t>
                </a:r>
                <a:endParaRPr lang="en-US" dirty="0"/>
              </a:p>
              <a:p>
                <a:r>
                  <a:rPr lang="en-US" dirty="0"/>
                  <a:t>3: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𝑂𝑃𝑇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​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𝑝h𝑎𝑠𝑒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, this overcomes any potential terms </a:t>
                </a:r>
                <a:r>
                  <a:rPr lang="en-US" dirty="0">
                    <a:sym typeface="Wingdings" panose="05000000000000000000" pitchFamily="2" charset="2"/>
                  </a:rPr>
                  <a:t>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874" y="4812365"/>
                <a:ext cx="6600999" cy="1241494"/>
              </a:xfrm>
              <a:prstGeom prst="rect">
                <a:avLst/>
              </a:prstGeom>
              <a:blipFill>
                <a:blip r:embed="rId3"/>
                <a:stretch>
                  <a:fillRect l="-739" t="-2941" b="-30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4673" y="3426801"/>
                <a:ext cx="7312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	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𝑑𝑖𝑎𝑚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𝑂𝑃𝑇𝑆𝐸𝑇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		1. If OPTSET is well inside B, halve the size of B around it.</a:t>
                </a:r>
              </a:p>
              <a:p>
                <a:r>
                  <a:rPr lang="en-US" dirty="0"/>
                  <a:t>		2. If OPTSET is nearly going outside B, double the size of B.</a:t>
                </a:r>
              </a:p>
              <a:p>
                <a:r>
                  <a:rPr lang="en-US" dirty="0"/>
                  <a:t>		3. If OPTSET is empty: end phase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73" y="3426801"/>
                <a:ext cx="7312200" cy="1200329"/>
              </a:xfrm>
              <a:prstGeom prst="rect">
                <a:avLst/>
              </a:prstGeom>
              <a:blipFill>
                <a:blip r:embed="rId4"/>
                <a:stretch>
                  <a:fillRect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4535055" y="4405745"/>
            <a:ext cx="840509" cy="508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97280" y="268131"/>
            <a:ext cx="10058400" cy="1450757"/>
          </a:xfrm>
        </p:spPr>
        <p:txBody>
          <a:bodyPr/>
          <a:lstStyle/>
          <a:p>
            <a:r>
              <a:rPr lang="en-US" dirty="0"/>
              <a:t>Potential Analysis</a:t>
            </a:r>
          </a:p>
        </p:txBody>
      </p:sp>
    </p:spTree>
    <p:extLst>
      <p:ext uri="{BB962C8B-B14F-4D97-AF65-F5344CB8AC3E}">
        <p14:creationId xmlns:p14="http://schemas.microsoft.com/office/powerpoint/2010/main" val="2296105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/>
                  <a:t>We gave the first finite competitive ratio for chasing convex bodies. </a:t>
                </a:r>
              </a:p>
              <a:p>
                <a:pPr marL="0" indent="0">
                  <a:buNone/>
                </a:pPr>
                <a:r>
                  <a:rPr lang="en-US" dirty="0"/>
                  <a:t>Last month, linear competitive ratio was obtained.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Can we achieve a nearly optimal competitive ratio? This might distinguish different norms.</a:t>
                </a:r>
              </a:p>
              <a:p>
                <a:pPr marL="0" indent="0">
                  <a:buNone/>
                </a:pPr>
                <a:r>
                  <a:rPr lang="en-US" dirty="0"/>
                  <a:t>	In the nested case, [BKLL</a:t>
                </a:r>
                <a:r>
                  <a:rPr lang="en-US" b="1" dirty="0"/>
                  <a:t>S</a:t>
                </a:r>
                <a:r>
                  <a:rPr lang="en-US" dirty="0"/>
                  <a:t> 18] gives an algorithm similar to the one just presented which 	is nearly optimal in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dirty="0"/>
                  <a:t> spaces. Steiner point has a polynomial gap except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	Perhaps there is an analysis combining the two approaches.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Is there a general theory of MTS shedding light on chasing convex bodies, k server, and more?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7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031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Snip Same Side Corner Rectangle 3"/>
          <p:cNvSpPr/>
          <p:nvPr/>
        </p:nvSpPr>
        <p:spPr>
          <a:xfrm>
            <a:off x="3713018" y="2798618"/>
            <a:ext cx="6668654" cy="2253673"/>
          </a:xfrm>
          <a:prstGeom prst="snip2Same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84218" y="3759200"/>
            <a:ext cx="147782" cy="1570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39127" y="3768436"/>
            <a:ext cx="147782" cy="1570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105891" y="3837709"/>
            <a:ext cx="1311563" cy="9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048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91" y="1773381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60558" y="376076"/>
            <a:ext cx="10515600" cy="1325563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738710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253" y="172720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60558" y="376076"/>
            <a:ext cx="10515600" cy="1325563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4257145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07" y="1748505"/>
            <a:ext cx="9275157" cy="6956369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60558" y="376076"/>
            <a:ext cx="10515600" cy="1325563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352709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0: an Equivalent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02887" y="1737360"/>
                <a:ext cx="10515600" cy="468764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Receive convex cost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P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ick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after seeing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Total cost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𝐴𝐿𝐺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                             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This is chasing convex </a:t>
                </a:r>
                <a:r>
                  <a:rPr lang="en-US" b="1" dirty="0"/>
                  <a:t>functions</a:t>
                </a:r>
                <a:r>
                  <a:rPr lang="en-US" dirty="0"/>
                  <a:t>. Again the aim is to be competitive.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Equivalence: easy to view a convex set as a convex function. Reduction the other way by considering the epigraph of a convex function as a convex set in d+1 dimensions.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2887" y="1737360"/>
                <a:ext cx="10515600" cy="4687641"/>
              </a:xfrm>
              <a:blipFill>
                <a:blip r:embed="rId2"/>
                <a:stretch>
                  <a:fillRect l="-1449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810" y="2142836"/>
            <a:ext cx="3659051" cy="232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4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1: Chasing General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Convex body chasing looks like k server, but convex instead of combinatorial.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General viewpoint: metrical task systems (MTS) includes all problems mentioned so far.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MTS: same goal as chasing convex functions on an arbitrary metric space, with an arbitrary set of</a:t>
                </a:r>
              </a:p>
              <a:p>
                <a:pPr marL="0" indent="0">
                  <a:buNone/>
                </a:pPr>
                <a:r>
                  <a:rPr lang="en-US" dirty="0"/>
                  <a:t> cost functions allowed.</a:t>
                </a:r>
              </a:p>
              <a:p>
                <a:pPr marL="0" indent="0">
                  <a:buNone/>
                </a:pPr>
                <a:r>
                  <a:rPr lang="en-US" dirty="0"/>
                  <a:t>Worst-case MTS competitive ratio is between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</m:func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n-point metric space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are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, an infinite metric space. But k server’s competitive ratio is finite on infinite metric spaces, only depends on k. Will convexity also make the competitive ratio finite?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970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117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429702" cy="1450757"/>
          </a:xfrm>
        </p:spPr>
        <p:txBody>
          <a:bodyPr/>
          <a:lstStyle/>
          <a:p>
            <a:r>
              <a:rPr lang="en-US" dirty="0"/>
              <a:t>Motivation 2: Online Convex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Another connection: </a:t>
                </a:r>
                <a:r>
                  <a:rPr lang="en-US" b="1" dirty="0"/>
                  <a:t>online convex optimization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If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latin typeface="Cambria Math" panose="02040503050406030204" pitchFamily="18" charset="0"/>
                  </a:rPr>
                  <a:t>are 1-Lipschitz, then the movement cost is an upper bound for the look-ahead advantage:</a:t>
                </a: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𝐴𝐿𝐺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Now it looks like online convex optimization. Lots of work on regret analyses showing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lim>
                      </m:limLow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</m:rad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Chasing convex functions is the natural analog when the optimum can move.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5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131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[FL 93]: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lower bound</a:t>
                </a:r>
              </a:p>
              <a:p>
                <a:pPr marL="0" indent="0">
                  <a:buNone/>
                </a:pPr>
                <a:r>
                  <a:rPr lang="en-US" dirty="0"/>
                  <a:t>	Competitive algorithm in d=2 dimensions</a:t>
                </a:r>
              </a:p>
              <a:p>
                <a:pPr marL="0" indent="0">
                  <a:buNone/>
                </a:pPr>
                <a:r>
                  <a:rPr lang="en-US" dirty="0"/>
                  <a:t>[ABNPSS 16]: Competitive if all convex bodies are affine subspaces</a:t>
                </a:r>
              </a:p>
              <a:p>
                <a:pPr marL="0" indent="0">
                  <a:buNone/>
                </a:pPr>
                <a:r>
                  <a:rPr lang="en-US" dirty="0"/>
                  <a:t>[CGW 18]: Competitive for a restricted class of convex functions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Nested convex bodies: restriction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⊇.. 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[BBEKU 17] Greedy is competitive.</a:t>
                </a:r>
              </a:p>
              <a:p>
                <a:pPr marL="0" indent="0">
                  <a:buNone/>
                </a:pPr>
                <a:r>
                  <a:rPr lang="en-US" dirty="0"/>
                  <a:t>Recently well understood: [BKLL</a:t>
                </a:r>
                <a:r>
                  <a:rPr lang="en-US" b="1" dirty="0"/>
                  <a:t>S</a:t>
                </a:r>
                <a:r>
                  <a:rPr lang="en-US" dirty="0"/>
                  <a:t> 18] gives nearly optimal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ra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en-US" dirty="0"/>
                  <a:t> algorithm.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7" t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95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12812</TotalTime>
  <Words>1387</Words>
  <Application>Microsoft Macintosh PowerPoint</Application>
  <PresentationFormat>Widescreen</PresentationFormat>
  <Paragraphs>182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</vt:lpstr>
      <vt:lpstr>Calibri Light</vt:lpstr>
      <vt:lpstr>Cambria Math</vt:lpstr>
      <vt:lpstr>Wingdings</vt:lpstr>
      <vt:lpstr>Retrospect</vt:lpstr>
      <vt:lpstr>Competitively Chasing Convex Bodies</vt:lpstr>
      <vt:lpstr>The Chasing Convex Bodies Problem</vt:lpstr>
      <vt:lpstr>Example</vt:lpstr>
      <vt:lpstr>Example</vt:lpstr>
      <vt:lpstr>Example</vt:lpstr>
      <vt:lpstr>Motivation 0: an Equivalent Problem</vt:lpstr>
      <vt:lpstr>Motivation 1: Chasing General Functions</vt:lpstr>
      <vt:lpstr>Motivation 2: Online Convex Optimization</vt:lpstr>
      <vt:lpstr>Previous Work</vt:lpstr>
      <vt:lpstr>Our Result: First Finite Competitive Ratio</vt:lpstr>
      <vt:lpstr>Last Month, An Improvement</vt:lpstr>
      <vt:lpstr>Warm-Up: Greedy Fails</vt:lpstr>
      <vt:lpstr>Chasing Lines: Move Towards OPT</vt:lpstr>
      <vt:lpstr>Moving To OPTSET: High Level Intuition</vt:lpstr>
      <vt:lpstr>Moving To OPTSET: Preview of Difficulty</vt:lpstr>
      <vt:lpstr>Getting Down to Business: Choosing a Scale</vt:lpstr>
      <vt:lpstr>Moving to a New Phase</vt:lpstr>
      <vt:lpstr>The Easy Case</vt:lpstr>
      <vt:lpstr>The Easy Case</vt:lpstr>
      <vt:lpstr>Moving to OPTSET: the Main Difficulty</vt:lpstr>
      <vt:lpstr>Long/Short Direction Decomposition</vt:lpstr>
      <vt:lpstr>Competitive within V^short is Globally Competitive</vt:lpstr>
      <vt:lpstr>Final Algorithm (informally)</vt:lpstr>
      <vt:lpstr>Potential Analysis</vt:lpstr>
      <vt:lpstr>Conclusion</vt:lpstr>
      <vt:lpstr>Thank you!</vt:lpstr>
    </vt:vector>
  </TitlesOfParts>
  <Company>Microsoft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Competitively Chasing Convex Bodies</dc:title>
  <dc:creator>Mark Sellke</dc:creator>
  <cp:lastModifiedBy>Microsoft Office User</cp:lastModifiedBy>
  <cp:revision>86</cp:revision>
  <dcterms:created xsi:type="dcterms:W3CDTF">2019-06-18T23:06:32Z</dcterms:created>
  <dcterms:modified xsi:type="dcterms:W3CDTF">2019-08-15T20:48:05Z</dcterms:modified>
</cp:coreProperties>
</file>