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37"/>
  </p:notesMasterIdLst>
  <p:sldIdLst>
    <p:sldId id="323" r:id="rId2"/>
    <p:sldId id="326" r:id="rId3"/>
    <p:sldId id="289" r:id="rId4"/>
    <p:sldId id="290" r:id="rId5"/>
    <p:sldId id="291" r:id="rId6"/>
    <p:sldId id="293" r:id="rId7"/>
    <p:sldId id="295" r:id="rId8"/>
    <p:sldId id="294" r:id="rId9"/>
    <p:sldId id="259" r:id="rId10"/>
    <p:sldId id="469" r:id="rId11"/>
    <p:sldId id="329" r:id="rId12"/>
    <p:sldId id="322" r:id="rId13"/>
    <p:sldId id="274" r:id="rId14"/>
    <p:sldId id="300" r:id="rId15"/>
    <p:sldId id="313" r:id="rId16"/>
    <p:sldId id="298" r:id="rId17"/>
    <p:sldId id="299" r:id="rId18"/>
    <p:sldId id="467" r:id="rId19"/>
    <p:sldId id="468" r:id="rId20"/>
    <p:sldId id="302" r:id="rId21"/>
    <p:sldId id="301" r:id="rId22"/>
    <p:sldId id="304" r:id="rId23"/>
    <p:sldId id="305" r:id="rId24"/>
    <p:sldId id="312" r:id="rId25"/>
    <p:sldId id="311" r:id="rId26"/>
    <p:sldId id="330" r:id="rId27"/>
    <p:sldId id="308" r:id="rId28"/>
    <p:sldId id="310" r:id="rId29"/>
    <p:sldId id="466" r:id="rId30"/>
    <p:sldId id="297" r:id="rId31"/>
    <p:sldId id="317" r:id="rId32"/>
    <p:sldId id="296" r:id="rId33"/>
    <p:sldId id="319" r:id="rId34"/>
    <p:sldId id="320" r:id="rId35"/>
    <p:sldId id="32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Sellke" initials="MS" lastIdx="2" clrIdx="0">
    <p:extLst>
      <p:ext uri="{19B8F6BF-5375-455C-9EA6-DF929625EA0E}">
        <p15:presenceInfo xmlns:p15="http://schemas.microsoft.com/office/powerpoint/2012/main" userId="S-1-5-21-2127521184-1604012920-1887927527-35643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B2E"/>
    <a:srgbClr val="D4BD48"/>
    <a:srgbClr val="76671C"/>
    <a:srgbClr val="092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 autoAdjust="0"/>
    <p:restoredTop sz="94931" autoAdjust="0"/>
  </p:normalViewPr>
  <p:slideViewPr>
    <p:cSldViewPr snapToGrid="0">
      <p:cViewPr varScale="1">
        <p:scale>
          <a:sx n="29" d="100"/>
          <a:sy n="29" d="100"/>
        </p:scale>
        <p:origin x="232" y="2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EB04-8A9A-4863-A259-085C5A997DFC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1F5D-1FD9-4168-95F5-EFC7CE5C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5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3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what is the Steiner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6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5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2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7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1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3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DA4235-6ECF-4D94-84B3-B4828413E7E2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6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hyperlink" Target="https://www.bing.com/images/search?view=detailV2&amp;ccid=tYC5jpqI&amp;id=A4B7C2F15460DAE4B9E87FBAEACBE816F31F95F8&amp;thid=OIP.tYC5jpqITtLhsEDVxdekUQHaF1&amp;mediaurl=https://www.microsoft.com/en-us/research/wp-content/uploads/2017/07/avatar_user_33570_1499801190.jpg&amp;exph=2281&amp;expw=2897&amp;q=sebastien+bubeck&amp;simid=608003149930562482&amp;selectedIndex=6" TargetMode="External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0.png"/><Relationship Id="rId7" Type="http://schemas.openxmlformats.org/officeDocument/2006/relationships/image" Target="../media/image3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1.png"/><Relationship Id="rId3" Type="http://schemas.openxmlformats.org/officeDocument/2006/relationships/image" Target="../media/image51.png"/><Relationship Id="rId7" Type="http://schemas.openxmlformats.org/officeDocument/2006/relationships/image" Target="../media/image86.png"/><Relationship Id="rId12" Type="http://schemas.openxmlformats.org/officeDocument/2006/relationships/image" Target="../media/image9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34" y="112374"/>
            <a:ext cx="11509744" cy="133165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Chasing Convex Bodies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207" y="168225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n-lt"/>
              </a:rPr>
              <a:t>Mark Sellke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Based on JOINT </a:t>
            </a:r>
            <a:r>
              <a:rPr lang="en-US" sz="1600" b="1" dirty="0" err="1">
                <a:solidFill>
                  <a:schemeClr val="tx1"/>
                </a:solidFill>
              </a:rPr>
              <a:t>WorkS</a:t>
            </a:r>
            <a:r>
              <a:rPr lang="en-US" sz="1600" b="1" dirty="0">
                <a:solidFill>
                  <a:schemeClr val="tx1"/>
                </a:solidFill>
              </a:rPr>
              <a:t> with: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 descr="Image result for sebastien bubeck">
            <a:hlinkClick r:id="rId3"/>
            <a:extLst>
              <a:ext uri="{FF2B5EF4-FFF2-40B4-BE49-F238E27FC236}">
                <a16:creationId xmlns:a16="http://schemas.microsoft.com/office/drawing/2014/main" id="{D3238E52-BD9A-874A-B29B-7D4838682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r="19641"/>
          <a:stretch/>
        </p:blipFill>
        <p:spPr bwMode="auto">
          <a:xfrm>
            <a:off x="2338753" y="4474814"/>
            <a:ext cx="144193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351A1-271E-4946-AB6C-907ACA8A9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97" y="4504191"/>
            <a:ext cx="1680963" cy="17156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0FAEFB-AF0A-CE4F-BC25-6A58B7C58FAE}"/>
              </a:ext>
            </a:extLst>
          </p:cNvPr>
          <p:cNvSpPr/>
          <p:nvPr/>
        </p:nvSpPr>
        <p:spPr>
          <a:xfrm>
            <a:off x="2242261" y="3496535"/>
            <a:ext cx="7725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Sébastien Bubeck, Bo’az Klartag, Yin Tat Lee, </a:t>
            </a:r>
            <a:r>
              <a:rPr lang="en-US" sz="2000" dirty="0" err="1"/>
              <a:t>Yuanzhi</a:t>
            </a:r>
            <a:r>
              <a:rPr lang="en-US" sz="2000" dirty="0"/>
              <a:t> Li, Yuval </a:t>
            </a:r>
            <a:r>
              <a:rPr lang="en-US" sz="2000" dirty="0" err="1"/>
              <a:t>Rabani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6E127-C589-9F4F-B26D-A8736C55D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614" y="4474024"/>
            <a:ext cx="1612666" cy="1715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B040D-F58A-5744-95AA-7512DE84E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5792" y="4474024"/>
            <a:ext cx="1307894" cy="1739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B62AC-2FBF-F444-8FA0-EA36F02315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8212" y="4504191"/>
            <a:ext cx="1274753" cy="16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8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AE48-73C9-2240-8DF7-84F3542B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Chasing </a:t>
            </a:r>
            <a:r>
              <a:rPr lang="en-US" b="1" dirty="0"/>
              <a:t>Nested</a:t>
            </a:r>
            <a:r>
              <a:rPr lang="en-US" dirty="0"/>
              <a:t> Convex Bodies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E817-38F8-C444-8C5E-B5B5B757C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Nested CBC:</a:t>
                </a:r>
              </a:p>
              <a:p>
                <a:r>
                  <a:rPr lang="en-US" dirty="0"/>
                  <a:t>Start</a:t>
                </a:r>
                <a:r>
                  <a:rPr lang="en-US" i="1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the unit ball. </a:t>
                </a:r>
              </a:p>
              <a:p>
                <a:r>
                  <a:rPr lang="en-US" i="1" dirty="0"/>
                  <a:t>Receive request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⊇.. .</m:t>
                    </m:r>
                  </m:oMath>
                </a14:m>
                <a:r>
                  <a:rPr lang="en-US" i="1" dirty="0"/>
                  <a:t> . </a:t>
                </a:r>
              </a:p>
              <a:p>
                <a:r>
                  <a:rPr lang="en-US" i="1" dirty="0"/>
                  <a:t>Move online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i="1" dirty="0"/>
                  <a:t>Aim: Ensure movement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i="1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so this is certainly easier than CBC. </a:t>
                </a:r>
              </a:p>
              <a:p>
                <a:r>
                  <a:rPr lang="en-US" dirty="0"/>
                  <a:t>Good stepping stone to full problem, related to online LPs.</a:t>
                </a:r>
              </a:p>
              <a:p>
                <a:r>
                  <a:rPr lang="en-US" dirty="0"/>
                  <a:t>The main change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i="1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WLOG via double-and-restart.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E817-38F8-C444-8C5E-B5B5B757C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72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B0AFC0-8EC7-2E49-A3FD-31B00ED7349D}"/>
              </a:ext>
            </a:extLst>
          </p:cNvPr>
          <p:cNvGrpSpPr/>
          <p:nvPr/>
        </p:nvGrpSpPr>
        <p:grpSpPr>
          <a:xfrm>
            <a:off x="8688593" y="3125738"/>
            <a:ext cx="2957987" cy="2613407"/>
            <a:chOff x="5758433" y="1930400"/>
            <a:chExt cx="3612849" cy="3265905"/>
          </a:xfrm>
        </p:grpSpPr>
        <p:sp>
          <p:nvSpPr>
            <p:cNvPr id="5" name="Snip Single Corner Rectangle 4">
              <a:extLst>
                <a:ext uri="{FF2B5EF4-FFF2-40B4-BE49-F238E27FC236}">
                  <a16:creationId xmlns:a16="http://schemas.microsoft.com/office/drawing/2014/main" id="{010929EA-3149-5D46-8E35-255AA9B82223}"/>
                </a:ext>
              </a:extLst>
            </p:cNvPr>
            <p:cNvSpPr/>
            <p:nvPr/>
          </p:nvSpPr>
          <p:spPr>
            <a:xfrm>
              <a:off x="7263903" y="1930400"/>
              <a:ext cx="2070340" cy="3265905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1AAF6C-C3F4-A540-8B1A-ED1CD7C52DCC}"/>
                </a:ext>
              </a:extLst>
            </p:cNvPr>
            <p:cNvSpPr/>
            <p:nvPr/>
          </p:nvSpPr>
          <p:spPr>
            <a:xfrm>
              <a:off x="5758433" y="2704056"/>
              <a:ext cx="2103838" cy="209791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B58EB9-D0BC-334F-8771-55DF62D75E3D}"/>
                </a:ext>
              </a:extLst>
            </p:cNvPr>
            <p:cNvSpPr/>
            <p:nvPr/>
          </p:nvSpPr>
          <p:spPr>
            <a:xfrm>
              <a:off x="6750011" y="3697245"/>
              <a:ext cx="120679" cy="1115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EA6420B9-97FB-214B-8E61-90321F9C484A}"/>
                </a:ext>
              </a:extLst>
            </p:cNvPr>
            <p:cNvSpPr/>
            <p:nvPr/>
          </p:nvSpPr>
          <p:spPr>
            <a:xfrm rot="9655409">
              <a:off x="6038016" y="2717597"/>
              <a:ext cx="1858385" cy="2070828"/>
            </a:xfrm>
            <a:prstGeom prst="chord">
              <a:avLst>
                <a:gd name="adj1" fmla="val 7667096"/>
                <a:gd name="adj2" fmla="val 163396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87794D4-3AA7-1745-8546-38ABC9FF5A10}"/>
                    </a:ext>
                  </a:extLst>
                </p:cNvPr>
                <p:cNvSpPr txBox="1"/>
                <p:nvPr/>
              </p:nvSpPr>
              <p:spPr>
                <a:xfrm>
                  <a:off x="8761772" y="3083860"/>
                  <a:ext cx="609510" cy="4800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1035FF7-D7C5-564B-8826-9D4F20DDE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1772" y="3083860"/>
                  <a:ext cx="609510" cy="4800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1C84C7-BCD5-8B45-B1AB-A5507488DBB1}"/>
                    </a:ext>
                  </a:extLst>
                </p:cNvPr>
                <p:cNvSpPr txBox="1"/>
                <p:nvPr/>
              </p:nvSpPr>
              <p:spPr>
                <a:xfrm>
                  <a:off x="7433956" y="2530030"/>
                  <a:ext cx="609510" cy="488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3E94D82-ED8E-474D-9920-F2FADFC18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3956" y="2530030"/>
                  <a:ext cx="609510" cy="4889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0CE712-170F-DE43-BB82-330EDDCDC48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6810350" y="2704056"/>
              <a:ext cx="0" cy="993189"/>
            </a:xfrm>
            <a:prstGeom prst="line">
              <a:avLst/>
            </a:prstGeom>
            <a:ln w="254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CA19956-834F-9D41-93D1-49AAD8833B6E}"/>
                    </a:ext>
                  </a:extLst>
                </p:cNvPr>
                <p:cNvSpPr txBox="1"/>
                <p:nvPr/>
              </p:nvSpPr>
              <p:spPr>
                <a:xfrm>
                  <a:off x="6172070" y="2786623"/>
                  <a:ext cx="759731" cy="400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0447CC1-8263-174C-8393-D91282019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070" y="2786623"/>
                  <a:ext cx="759731" cy="4000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BD8758-FC50-734A-B206-D30DC2291488}"/>
                </a:ext>
              </a:extLst>
            </p:cNvPr>
            <p:cNvSpPr/>
            <p:nvPr/>
          </p:nvSpPr>
          <p:spPr>
            <a:xfrm>
              <a:off x="6323947" y="3275823"/>
              <a:ext cx="928888" cy="95078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3DF91-06DF-C44A-A5F1-F28C21935958}"/>
                </a:ext>
              </a:extLst>
            </p:cNvPr>
            <p:cNvCxnSpPr>
              <a:cxnSpLocks/>
              <a:stCxn id="13" idx="3"/>
              <a:endCxn id="7" idx="3"/>
            </p:cNvCxnSpPr>
            <p:nvPr/>
          </p:nvCxnSpPr>
          <p:spPr>
            <a:xfrm flipV="1">
              <a:off x="6459979" y="3792446"/>
              <a:ext cx="307704" cy="294923"/>
            </a:xfrm>
            <a:prstGeom prst="line">
              <a:avLst/>
            </a:prstGeom>
            <a:ln w="317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D2771BE-6397-1E41-9D7D-5F6BCD7F2D30}"/>
                    </a:ext>
                  </a:extLst>
                </p:cNvPr>
                <p:cNvSpPr txBox="1"/>
                <p:nvPr/>
              </p:nvSpPr>
              <p:spPr>
                <a:xfrm>
                  <a:off x="6377909" y="3665149"/>
                  <a:ext cx="402272" cy="3098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76F0F66-744E-D442-8E66-B5FAC43E7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909" y="3665149"/>
                  <a:ext cx="402272" cy="309836"/>
                </a:xfrm>
                <a:prstGeom prst="rect">
                  <a:avLst/>
                </a:prstGeom>
                <a:blipFill>
                  <a:blip r:embed="rId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64F99F7-05CB-7240-99E7-65F30738EC47}"/>
                    </a:ext>
                  </a:extLst>
                </p:cNvPr>
                <p:cNvSpPr txBox="1"/>
                <p:nvPr/>
              </p:nvSpPr>
              <p:spPr>
                <a:xfrm>
                  <a:off x="6579045" y="3468621"/>
                  <a:ext cx="759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2BAD59D-1360-7C43-AA1F-0FF8060A4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045" y="3468621"/>
                  <a:ext cx="759731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B124C0-A8A6-434D-B6D5-A8D9092E13EC}"/>
              </a:ext>
            </a:extLst>
          </p:cNvPr>
          <p:cNvGrpSpPr/>
          <p:nvPr/>
        </p:nvGrpSpPr>
        <p:grpSpPr>
          <a:xfrm>
            <a:off x="5865786" y="1858640"/>
            <a:ext cx="2540751" cy="2497289"/>
            <a:chOff x="5503391" y="1366872"/>
            <a:chExt cx="2540751" cy="249728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A10E92-6E96-2D47-BBF8-1DE411122005}"/>
                </a:ext>
              </a:extLst>
            </p:cNvPr>
            <p:cNvSpPr/>
            <p:nvPr/>
          </p:nvSpPr>
          <p:spPr>
            <a:xfrm>
              <a:off x="5503391" y="1366872"/>
              <a:ext cx="2540751" cy="24972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ABBED66-046F-A84D-85A7-9CF4CB8D677D}"/>
                </a:ext>
              </a:extLst>
            </p:cNvPr>
            <p:cNvSpPr/>
            <p:nvPr/>
          </p:nvSpPr>
          <p:spPr>
            <a:xfrm rot="5157671">
              <a:off x="6670353" y="2370180"/>
              <a:ext cx="1642394" cy="468871"/>
            </a:xfrm>
            <a:prstGeom prst="trapezoid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D2664CEC-BC6D-A44D-9683-D340159D7843}"/>
                </a:ext>
              </a:extLst>
            </p:cNvPr>
            <p:cNvSpPr/>
            <p:nvPr/>
          </p:nvSpPr>
          <p:spPr>
            <a:xfrm rot="20710146">
              <a:off x="7312536" y="3051613"/>
              <a:ext cx="429980" cy="251827"/>
            </a:xfrm>
            <a:prstGeom prst="triangle">
              <a:avLst>
                <a:gd name="adj" fmla="val 495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105AD1-E0CD-4048-8E2C-9AE0E6FF126D}"/>
                </a:ext>
              </a:extLst>
            </p:cNvPr>
            <p:cNvSpPr/>
            <p:nvPr/>
          </p:nvSpPr>
          <p:spPr>
            <a:xfrm>
              <a:off x="6686180" y="2532510"/>
              <a:ext cx="175171" cy="1875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D23B35-30C3-6D43-9FE6-86DB81545314}"/>
                </a:ext>
              </a:extLst>
            </p:cNvPr>
            <p:cNvSpPr/>
            <p:nvPr/>
          </p:nvSpPr>
          <p:spPr>
            <a:xfrm>
              <a:off x="7129715" y="2299280"/>
              <a:ext cx="175171" cy="1875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918699-6A58-B845-AD9F-3FCE399BC305}"/>
                </a:ext>
              </a:extLst>
            </p:cNvPr>
            <p:cNvSpPr/>
            <p:nvPr/>
          </p:nvSpPr>
          <p:spPr>
            <a:xfrm>
              <a:off x="7403964" y="2935134"/>
              <a:ext cx="175171" cy="1875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14EB412-8053-994F-B78B-A66D029C9EAC}"/>
                </a:ext>
              </a:extLst>
            </p:cNvPr>
            <p:cNvCxnSpPr>
              <a:cxnSpLocks/>
              <a:stCxn id="21" idx="7"/>
              <a:endCxn id="22" idx="2"/>
            </p:cNvCxnSpPr>
            <p:nvPr/>
          </p:nvCxnSpPr>
          <p:spPr>
            <a:xfrm flipV="1">
              <a:off x="6835698" y="2393035"/>
              <a:ext cx="294017" cy="166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41E6823-C40C-B84B-86E4-08FD7CAC9F93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7304886" y="2465315"/>
              <a:ext cx="186664" cy="4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21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601" y="1937611"/>
                <a:ext cx="10361556" cy="4859457"/>
              </a:xfr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/>
                  <a:t>For nested chasing: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the middle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When we have to move,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shrinks a lot.</a:t>
                </a:r>
              </a:p>
              <a:p>
                <a:r>
                  <a:rPr lang="en-US" b="0" dirty="0"/>
                  <a:t>Precisely: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center of gravity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every request forcing movement shrinks the volume by a constant factor (Grunbaum’s inequality). </a:t>
                </a:r>
              </a:p>
              <a:p>
                <a:r>
                  <a:rPr lang="en-US" dirty="0"/>
                  <a:t>Hope: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steps the diameter halves, 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movement. </a:t>
                </a:r>
              </a:p>
              <a:p>
                <a:r>
                  <a:rPr lang="en-US" dirty="0"/>
                  <a:t>Doesn’t work. Thin approximate-triangles have very sensitive centroid: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92BA7"/>
                    </a:solidFill>
                  </a:rPr>
                  <a:t>Fix: recursively define orthogonal long/short subspaces. Only move in short subspace if possible.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601" y="1937611"/>
                <a:ext cx="10361556" cy="4859457"/>
              </a:xfrm>
              <a:blipFill>
                <a:blip r:embed="rId3"/>
                <a:stretch>
                  <a:fillRect l="-490" t="-1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5EBBCE4-3537-5440-BF82-EDC540E38D4E}"/>
              </a:ext>
            </a:extLst>
          </p:cNvPr>
          <p:cNvGrpSpPr/>
          <p:nvPr/>
        </p:nvGrpSpPr>
        <p:grpSpPr>
          <a:xfrm>
            <a:off x="2518306" y="4028302"/>
            <a:ext cx="7045824" cy="1496849"/>
            <a:chOff x="1097279" y="3469342"/>
            <a:chExt cx="8907332" cy="1934813"/>
          </a:xfrm>
        </p:grpSpPr>
        <p:sp>
          <p:nvSpPr>
            <p:cNvPr id="54" name="Manual Input 46">
              <a:extLst>
                <a:ext uri="{FF2B5EF4-FFF2-40B4-BE49-F238E27FC236}">
                  <a16:creationId xmlns:a16="http://schemas.microsoft.com/office/drawing/2014/main" id="{CCEDB36E-4458-F442-9904-9A8E948FFA0D}"/>
                </a:ext>
              </a:extLst>
            </p:cNvPr>
            <p:cNvSpPr/>
            <p:nvPr/>
          </p:nvSpPr>
          <p:spPr>
            <a:xfrm flipH="1">
              <a:off x="1097279" y="3469342"/>
              <a:ext cx="8907332" cy="190288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550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55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2" h="10000">
                  <a:moveTo>
                    <a:pt x="0" y="5503"/>
                  </a:moveTo>
                  <a:lnTo>
                    <a:pt x="10022" y="0"/>
                  </a:lnTo>
                  <a:lnTo>
                    <a:pt x="10022" y="10000"/>
                  </a:lnTo>
                  <a:lnTo>
                    <a:pt x="22" y="10000"/>
                  </a:lnTo>
                  <a:cubicBezTo>
                    <a:pt x="15" y="8501"/>
                    <a:pt x="7" y="7002"/>
                    <a:pt x="0" y="5503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anual Input 46">
              <a:extLst>
                <a:ext uri="{FF2B5EF4-FFF2-40B4-BE49-F238E27FC236}">
                  <a16:creationId xmlns:a16="http://schemas.microsoft.com/office/drawing/2014/main" id="{001B127E-EBC5-6341-977F-4AE02A4C98DC}"/>
                </a:ext>
              </a:extLst>
            </p:cNvPr>
            <p:cNvSpPr/>
            <p:nvPr/>
          </p:nvSpPr>
          <p:spPr>
            <a:xfrm flipH="1">
              <a:off x="1097279" y="5125445"/>
              <a:ext cx="8907332" cy="27871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550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5503 h 10000"/>
                <a:gd name="connsiteX0" fmla="*/ 0 w 10022"/>
                <a:gd name="connsiteY0" fmla="*/ 0 h 4497"/>
                <a:gd name="connsiteX1" fmla="*/ 10004 w 10022"/>
                <a:gd name="connsiteY1" fmla="*/ 3200 h 4497"/>
                <a:gd name="connsiteX2" fmla="*/ 10022 w 10022"/>
                <a:gd name="connsiteY2" fmla="*/ 4497 h 4497"/>
                <a:gd name="connsiteX3" fmla="*/ 22 w 10022"/>
                <a:gd name="connsiteY3" fmla="*/ 4497 h 4497"/>
                <a:gd name="connsiteX4" fmla="*/ 0 w 10022"/>
                <a:gd name="connsiteY4" fmla="*/ 0 h 4497"/>
                <a:gd name="connsiteX0" fmla="*/ 0 w 10000"/>
                <a:gd name="connsiteY0" fmla="*/ 2211 h 3257"/>
                <a:gd name="connsiteX1" fmla="*/ 9982 w 10000"/>
                <a:gd name="connsiteY1" fmla="*/ 0 h 3257"/>
                <a:gd name="connsiteX2" fmla="*/ 10000 w 10000"/>
                <a:gd name="connsiteY2" fmla="*/ 2884 h 3257"/>
                <a:gd name="connsiteX3" fmla="*/ 22 w 10000"/>
                <a:gd name="connsiteY3" fmla="*/ 2884 h 3257"/>
                <a:gd name="connsiteX4" fmla="*/ 0 w 10000"/>
                <a:gd name="connsiteY4" fmla="*/ 2211 h 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3257">
                  <a:moveTo>
                    <a:pt x="0" y="2211"/>
                  </a:moveTo>
                  <a:lnTo>
                    <a:pt x="9982" y="0"/>
                  </a:lnTo>
                  <a:cubicBezTo>
                    <a:pt x="9988" y="960"/>
                    <a:pt x="9994" y="1923"/>
                    <a:pt x="10000" y="2884"/>
                  </a:cubicBezTo>
                  <a:lnTo>
                    <a:pt x="22" y="2884"/>
                  </a:lnTo>
                  <a:cubicBezTo>
                    <a:pt x="15" y="-449"/>
                    <a:pt x="7" y="5544"/>
                    <a:pt x="0" y="2211"/>
                  </a:cubicBezTo>
                  <a:close/>
                </a:path>
              </a:pathLst>
            </a:custGeom>
            <a:solidFill>
              <a:schemeClr val="accent1">
                <a:alpha val="7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C007AE-2D1C-AD41-89BD-87AF77957A2A}"/>
                </a:ext>
              </a:extLst>
            </p:cNvPr>
            <p:cNvSpPr/>
            <p:nvPr/>
          </p:nvSpPr>
          <p:spPr>
            <a:xfrm>
              <a:off x="4360911" y="4515639"/>
              <a:ext cx="133593" cy="1371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anual Input 47">
              <a:extLst>
                <a:ext uri="{FF2B5EF4-FFF2-40B4-BE49-F238E27FC236}">
                  <a16:creationId xmlns:a16="http://schemas.microsoft.com/office/drawing/2014/main" id="{0925D7D8-C7A2-6341-9252-3F0F286BE4B4}"/>
                </a:ext>
              </a:extLst>
            </p:cNvPr>
            <p:cNvSpPr/>
            <p:nvPr/>
          </p:nvSpPr>
          <p:spPr>
            <a:xfrm>
              <a:off x="1097279" y="4533314"/>
              <a:ext cx="8907332" cy="85659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845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8453 h 10000"/>
                <a:gd name="connsiteX0" fmla="*/ 0 w 10044"/>
                <a:gd name="connsiteY0" fmla="*/ 2968 h 4515"/>
                <a:gd name="connsiteX1" fmla="*/ 10044 w 10044"/>
                <a:gd name="connsiteY1" fmla="*/ 0 h 4515"/>
                <a:gd name="connsiteX2" fmla="*/ 10022 w 10044"/>
                <a:gd name="connsiteY2" fmla="*/ 4515 h 4515"/>
                <a:gd name="connsiteX3" fmla="*/ 22 w 10044"/>
                <a:gd name="connsiteY3" fmla="*/ 4515 h 4515"/>
                <a:gd name="connsiteX4" fmla="*/ 0 w 10044"/>
                <a:gd name="connsiteY4" fmla="*/ 2968 h 4515"/>
                <a:gd name="connsiteX0" fmla="*/ 0 w 10000"/>
                <a:gd name="connsiteY0" fmla="*/ 9432 h 12858"/>
                <a:gd name="connsiteX1" fmla="*/ 10000 w 10000"/>
                <a:gd name="connsiteY1" fmla="*/ 0 h 12858"/>
                <a:gd name="connsiteX2" fmla="*/ 9978 w 10000"/>
                <a:gd name="connsiteY2" fmla="*/ 12858 h 12858"/>
                <a:gd name="connsiteX3" fmla="*/ 22 w 10000"/>
                <a:gd name="connsiteY3" fmla="*/ 12858 h 12858"/>
                <a:gd name="connsiteX4" fmla="*/ 0 w 10000"/>
                <a:gd name="connsiteY4" fmla="*/ 9432 h 12858"/>
                <a:gd name="connsiteX0" fmla="*/ 23 w 9979"/>
                <a:gd name="connsiteY0" fmla="*/ 6574 h 12858"/>
                <a:gd name="connsiteX1" fmla="*/ 9979 w 9979"/>
                <a:gd name="connsiteY1" fmla="*/ 0 h 12858"/>
                <a:gd name="connsiteX2" fmla="*/ 9957 w 9979"/>
                <a:gd name="connsiteY2" fmla="*/ 12858 h 12858"/>
                <a:gd name="connsiteX3" fmla="*/ 1 w 9979"/>
                <a:gd name="connsiteY3" fmla="*/ 12858 h 12858"/>
                <a:gd name="connsiteX4" fmla="*/ 23 w 9979"/>
                <a:gd name="connsiteY4" fmla="*/ 6574 h 12858"/>
                <a:gd name="connsiteX0" fmla="*/ 2 w 10001"/>
                <a:gd name="connsiteY0" fmla="*/ 4001 h 10000"/>
                <a:gd name="connsiteX1" fmla="*/ 10001 w 10001"/>
                <a:gd name="connsiteY1" fmla="*/ 0 h 10000"/>
                <a:gd name="connsiteX2" fmla="*/ 9979 w 10001"/>
                <a:gd name="connsiteY2" fmla="*/ 10000 h 10000"/>
                <a:gd name="connsiteX3" fmla="*/ 2 w 10001"/>
                <a:gd name="connsiteY3" fmla="*/ 10000 h 10000"/>
                <a:gd name="connsiteX4" fmla="*/ 2 w 10001"/>
                <a:gd name="connsiteY4" fmla="*/ 4001 h 10000"/>
                <a:gd name="connsiteX0" fmla="*/ 2 w 10001"/>
                <a:gd name="connsiteY0" fmla="*/ 7058 h 10000"/>
                <a:gd name="connsiteX1" fmla="*/ 10001 w 10001"/>
                <a:gd name="connsiteY1" fmla="*/ 0 h 10000"/>
                <a:gd name="connsiteX2" fmla="*/ 9979 w 10001"/>
                <a:gd name="connsiteY2" fmla="*/ 10000 h 10000"/>
                <a:gd name="connsiteX3" fmla="*/ 2 w 10001"/>
                <a:gd name="connsiteY3" fmla="*/ 10000 h 10000"/>
                <a:gd name="connsiteX4" fmla="*/ 2 w 10001"/>
                <a:gd name="connsiteY4" fmla="*/ 705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2" y="7058"/>
                  </a:moveTo>
                  <a:lnTo>
                    <a:pt x="10001" y="0"/>
                  </a:lnTo>
                  <a:cubicBezTo>
                    <a:pt x="9994" y="2592"/>
                    <a:pt x="9986" y="7408"/>
                    <a:pt x="9979" y="10000"/>
                  </a:cubicBezTo>
                  <a:lnTo>
                    <a:pt x="2" y="10000"/>
                  </a:lnTo>
                  <a:cubicBezTo>
                    <a:pt x="-5" y="9111"/>
                    <a:pt x="9" y="7947"/>
                    <a:pt x="2" y="7058"/>
                  </a:cubicBez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96846D-AF6A-924C-8F20-AF8004787CD0}"/>
                </a:ext>
              </a:extLst>
            </p:cNvPr>
            <p:cNvSpPr/>
            <p:nvPr/>
          </p:nvSpPr>
          <p:spPr>
            <a:xfrm flipH="1">
              <a:off x="6633567" y="5010915"/>
              <a:ext cx="133593" cy="13716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9142C55-0431-8646-AFE9-B2AF4AF136C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433" y="4648474"/>
              <a:ext cx="2057131" cy="430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BECE7F0-E9FE-ED41-9416-A69A63CA2F12}"/>
                </a:ext>
              </a:extLst>
            </p:cNvPr>
            <p:cNvSpPr/>
            <p:nvPr/>
          </p:nvSpPr>
          <p:spPr>
            <a:xfrm flipH="1">
              <a:off x="4360911" y="5203289"/>
              <a:ext cx="133593" cy="13716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0954660-165D-0247-B0A4-52B0CCE949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434" y="5136237"/>
              <a:ext cx="1970499" cy="1285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89896" cy="1450757"/>
          </a:xfrm>
        </p:spPr>
        <p:txBody>
          <a:bodyPr/>
          <a:lstStyle/>
          <a:p>
            <a:r>
              <a:rPr lang="en-US" dirty="0"/>
              <a:t>Centroid Approach of [ABCGL 19]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CA44955-9694-BB4D-BAC0-9D10C5C9C543}"/>
              </a:ext>
            </a:extLst>
          </p:cNvPr>
          <p:cNvGrpSpPr/>
          <p:nvPr/>
        </p:nvGrpSpPr>
        <p:grpSpPr>
          <a:xfrm>
            <a:off x="2518307" y="4028302"/>
            <a:ext cx="7045823" cy="1496849"/>
            <a:chOff x="1097279" y="3469342"/>
            <a:chExt cx="8907332" cy="1934813"/>
          </a:xfrm>
        </p:grpSpPr>
        <p:sp>
          <p:nvSpPr>
            <p:cNvPr id="65" name="Manual Input 46">
              <a:extLst>
                <a:ext uri="{FF2B5EF4-FFF2-40B4-BE49-F238E27FC236}">
                  <a16:creationId xmlns:a16="http://schemas.microsoft.com/office/drawing/2014/main" id="{54D2B56D-E6AB-3C43-9730-D388A8AE369F}"/>
                </a:ext>
              </a:extLst>
            </p:cNvPr>
            <p:cNvSpPr/>
            <p:nvPr/>
          </p:nvSpPr>
          <p:spPr>
            <a:xfrm flipH="1">
              <a:off x="1097279" y="3469342"/>
              <a:ext cx="8907332" cy="190288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550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55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2" h="10000">
                  <a:moveTo>
                    <a:pt x="0" y="5503"/>
                  </a:moveTo>
                  <a:lnTo>
                    <a:pt x="10022" y="0"/>
                  </a:lnTo>
                  <a:lnTo>
                    <a:pt x="10022" y="10000"/>
                  </a:lnTo>
                  <a:lnTo>
                    <a:pt x="22" y="10000"/>
                  </a:lnTo>
                  <a:cubicBezTo>
                    <a:pt x="15" y="8501"/>
                    <a:pt x="7" y="7002"/>
                    <a:pt x="0" y="5503"/>
                  </a:cubicBezTo>
                  <a:close/>
                </a:path>
              </a:pathLst>
            </a:custGeom>
            <a:ln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anual Input 46">
              <a:extLst>
                <a:ext uri="{FF2B5EF4-FFF2-40B4-BE49-F238E27FC236}">
                  <a16:creationId xmlns:a16="http://schemas.microsoft.com/office/drawing/2014/main" id="{06DC9EE7-0481-364D-BD28-700C76F639A4}"/>
                </a:ext>
              </a:extLst>
            </p:cNvPr>
            <p:cNvSpPr/>
            <p:nvPr/>
          </p:nvSpPr>
          <p:spPr>
            <a:xfrm flipH="1">
              <a:off x="1097279" y="5125445"/>
              <a:ext cx="8907332" cy="27871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550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5503 h 10000"/>
                <a:gd name="connsiteX0" fmla="*/ 0 w 10022"/>
                <a:gd name="connsiteY0" fmla="*/ 0 h 4497"/>
                <a:gd name="connsiteX1" fmla="*/ 10004 w 10022"/>
                <a:gd name="connsiteY1" fmla="*/ 3200 h 4497"/>
                <a:gd name="connsiteX2" fmla="*/ 10022 w 10022"/>
                <a:gd name="connsiteY2" fmla="*/ 4497 h 4497"/>
                <a:gd name="connsiteX3" fmla="*/ 22 w 10022"/>
                <a:gd name="connsiteY3" fmla="*/ 4497 h 4497"/>
                <a:gd name="connsiteX4" fmla="*/ 0 w 10022"/>
                <a:gd name="connsiteY4" fmla="*/ 0 h 4497"/>
                <a:gd name="connsiteX0" fmla="*/ 0 w 10000"/>
                <a:gd name="connsiteY0" fmla="*/ 2211 h 3257"/>
                <a:gd name="connsiteX1" fmla="*/ 9982 w 10000"/>
                <a:gd name="connsiteY1" fmla="*/ 0 h 3257"/>
                <a:gd name="connsiteX2" fmla="*/ 10000 w 10000"/>
                <a:gd name="connsiteY2" fmla="*/ 2884 h 3257"/>
                <a:gd name="connsiteX3" fmla="*/ 22 w 10000"/>
                <a:gd name="connsiteY3" fmla="*/ 2884 h 3257"/>
                <a:gd name="connsiteX4" fmla="*/ 0 w 10000"/>
                <a:gd name="connsiteY4" fmla="*/ 2211 h 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3257">
                  <a:moveTo>
                    <a:pt x="0" y="2211"/>
                  </a:moveTo>
                  <a:lnTo>
                    <a:pt x="9982" y="0"/>
                  </a:lnTo>
                  <a:cubicBezTo>
                    <a:pt x="9988" y="960"/>
                    <a:pt x="9994" y="1923"/>
                    <a:pt x="10000" y="2884"/>
                  </a:cubicBezTo>
                  <a:lnTo>
                    <a:pt x="22" y="2884"/>
                  </a:lnTo>
                  <a:cubicBezTo>
                    <a:pt x="15" y="-449"/>
                    <a:pt x="7" y="5544"/>
                    <a:pt x="0" y="2211"/>
                  </a:cubicBezTo>
                  <a:close/>
                </a:path>
              </a:pathLst>
            </a:custGeom>
            <a:solidFill>
              <a:schemeClr val="accent1">
                <a:alpha val="73000"/>
              </a:schemeClr>
            </a:solidFill>
            <a:ln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6C2820F-3387-724E-94FB-6AD2D9610D3E}"/>
                </a:ext>
              </a:extLst>
            </p:cNvPr>
            <p:cNvSpPr/>
            <p:nvPr/>
          </p:nvSpPr>
          <p:spPr>
            <a:xfrm>
              <a:off x="4360911" y="4515639"/>
              <a:ext cx="133593" cy="13716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anual Input 47">
              <a:extLst>
                <a:ext uri="{FF2B5EF4-FFF2-40B4-BE49-F238E27FC236}">
                  <a16:creationId xmlns:a16="http://schemas.microsoft.com/office/drawing/2014/main" id="{CABED0D7-72E7-6E48-A348-E35DDABD3ABA}"/>
                </a:ext>
              </a:extLst>
            </p:cNvPr>
            <p:cNvSpPr/>
            <p:nvPr/>
          </p:nvSpPr>
          <p:spPr>
            <a:xfrm>
              <a:off x="1097279" y="4533314"/>
              <a:ext cx="8907332" cy="85659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22"/>
                <a:gd name="connsiteY0" fmla="*/ 8453 h 10000"/>
                <a:gd name="connsiteX1" fmla="*/ 10022 w 10022"/>
                <a:gd name="connsiteY1" fmla="*/ 0 h 10000"/>
                <a:gd name="connsiteX2" fmla="*/ 10022 w 10022"/>
                <a:gd name="connsiteY2" fmla="*/ 10000 h 10000"/>
                <a:gd name="connsiteX3" fmla="*/ 22 w 10022"/>
                <a:gd name="connsiteY3" fmla="*/ 10000 h 10000"/>
                <a:gd name="connsiteX4" fmla="*/ 0 w 10022"/>
                <a:gd name="connsiteY4" fmla="*/ 8453 h 10000"/>
                <a:gd name="connsiteX0" fmla="*/ 0 w 10044"/>
                <a:gd name="connsiteY0" fmla="*/ 2968 h 4515"/>
                <a:gd name="connsiteX1" fmla="*/ 10044 w 10044"/>
                <a:gd name="connsiteY1" fmla="*/ 0 h 4515"/>
                <a:gd name="connsiteX2" fmla="*/ 10022 w 10044"/>
                <a:gd name="connsiteY2" fmla="*/ 4515 h 4515"/>
                <a:gd name="connsiteX3" fmla="*/ 22 w 10044"/>
                <a:gd name="connsiteY3" fmla="*/ 4515 h 4515"/>
                <a:gd name="connsiteX4" fmla="*/ 0 w 10044"/>
                <a:gd name="connsiteY4" fmla="*/ 2968 h 4515"/>
                <a:gd name="connsiteX0" fmla="*/ 0 w 10000"/>
                <a:gd name="connsiteY0" fmla="*/ 9432 h 12858"/>
                <a:gd name="connsiteX1" fmla="*/ 10000 w 10000"/>
                <a:gd name="connsiteY1" fmla="*/ 0 h 12858"/>
                <a:gd name="connsiteX2" fmla="*/ 9978 w 10000"/>
                <a:gd name="connsiteY2" fmla="*/ 12858 h 12858"/>
                <a:gd name="connsiteX3" fmla="*/ 22 w 10000"/>
                <a:gd name="connsiteY3" fmla="*/ 12858 h 12858"/>
                <a:gd name="connsiteX4" fmla="*/ 0 w 10000"/>
                <a:gd name="connsiteY4" fmla="*/ 9432 h 12858"/>
                <a:gd name="connsiteX0" fmla="*/ 23 w 9979"/>
                <a:gd name="connsiteY0" fmla="*/ 6574 h 12858"/>
                <a:gd name="connsiteX1" fmla="*/ 9979 w 9979"/>
                <a:gd name="connsiteY1" fmla="*/ 0 h 12858"/>
                <a:gd name="connsiteX2" fmla="*/ 9957 w 9979"/>
                <a:gd name="connsiteY2" fmla="*/ 12858 h 12858"/>
                <a:gd name="connsiteX3" fmla="*/ 1 w 9979"/>
                <a:gd name="connsiteY3" fmla="*/ 12858 h 12858"/>
                <a:gd name="connsiteX4" fmla="*/ 23 w 9979"/>
                <a:gd name="connsiteY4" fmla="*/ 6574 h 12858"/>
                <a:gd name="connsiteX0" fmla="*/ 2 w 10001"/>
                <a:gd name="connsiteY0" fmla="*/ 4001 h 10000"/>
                <a:gd name="connsiteX1" fmla="*/ 10001 w 10001"/>
                <a:gd name="connsiteY1" fmla="*/ 0 h 10000"/>
                <a:gd name="connsiteX2" fmla="*/ 9979 w 10001"/>
                <a:gd name="connsiteY2" fmla="*/ 10000 h 10000"/>
                <a:gd name="connsiteX3" fmla="*/ 2 w 10001"/>
                <a:gd name="connsiteY3" fmla="*/ 10000 h 10000"/>
                <a:gd name="connsiteX4" fmla="*/ 2 w 10001"/>
                <a:gd name="connsiteY4" fmla="*/ 4001 h 10000"/>
                <a:gd name="connsiteX0" fmla="*/ 2 w 10001"/>
                <a:gd name="connsiteY0" fmla="*/ 7058 h 10000"/>
                <a:gd name="connsiteX1" fmla="*/ 10001 w 10001"/>
                <a:gd name="connsiteY1" fmla="*/ 0 h 10000"/>
                <a:gd name="connsiteX2" fmla="*/ 9979 w 10001"/>
                <a:gd name="connsiteY2" fmla="*/ 10000 h 10000"/>
                <a:gd name="connsiteX3" fmla="*/ 2 w 10001"/>
                <a:gd name="connsiteY3" fmla="*/ 10000 h 10000"/>
                <a:gd name="connsiteX4" fmla="*/ 2 w 10001"/>
                <a:gd name="connsiteY4" fmla="*/ 705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2" y="7058"/>
                  </a:moveTo>
                  <a:lnTo>
                    <a:pt x="10001" y="0"/>
                  </a:lnTo>
                  <a:cubicBezTo>
                    <a:pt x="9994" y="2592"/>
                    <a:pt x="9986" y="7408"/>
                    <a:pt x="9979" y="10000"/>
                  </a:cubicBezTo>
                  <a:lnTo>
                    <a:pt x="2" y="10000"/>
                  </a:lnTo>
                  <a:cubicBezTo>
                    <a:pt x="-5" y="9111"/>
                    <a:pt x="9" y="7947"/>
                    <a:pt x="2" y="7058"/>
                  </a:cubicBez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41833BD-411C-4E47-A897-51E17DB8885C}"/>
                </a:ext>
              </a:extLst>
            </p:cNvPr>
            <p:cNvSpPr/>
            <p:nvPr/>
          </p:nvSpPr>
          <p:spPr>
            <a:xfrm flipH="1">
              <a:off x="4360636" y="4988285"/>
              <a:ext cx="133593" cy="13716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C33A91D-EC36-6F4D-A564-E64F09331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9420" y="4662286"/>
              <a:ext cx="1" cy="308323"/>
            </a:xfrm>
            <a:prstGeom prst="straightConnector1">
              <a:avLst/>
            </a:prstGeom>
            <a:ln>
              <a:solidFill>
                <a:schemeClr val="dk1">
                  <a:shade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498CCF0-E9A6-6C42-B726-071B91B3CF02}"/>
                </a:ext>
              </a:extLst>
            </p:cNvPr>
            <p:cNvSpPr/>
            <p:nvPr/>
          </p:nvSpPr>
          <p:spPr>
            <a:xfrm flipH="1">
              <a:off x="4360911" y="5203289"/>
              <a:ext cx="133593" cy="13716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dk1">
                  <a:shade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76B80F0-19CB-294B-A762-544CE07AAD88}"/>
                </a:ext>
              </a:extLst>
            </p:cNvPr>
            <p:cNvCxnSpPr>
              <a:cxnSpLocks/>
            </p:cNvCxnSpPr>
            <p:nvPr/>
          </p:nvCxnSpPr>
          <p:spPr>
            <a:xfrm>
              <a:off x="4559420" y="5056865"/>
              <a:ext cx="1" cy="223416"/>
            </a:xfrm>
            <a:prstGeom prst="straightConnector1">
              <a:avLst/>
            </a:prstGeom>
            <a:ln>
              <a:solidFill>
                <a:schemeClr val="dk1">
                  <a:shade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7A29AD-15CE-D64F-A132-309390CB983B}"/>
              </a:ext>
            </a:extLst>
          </p:cNvPr>
          <p:cNvCxnSpPr>
            <a:cxnSpLocks/>
          </p:cNvCxnSpPr>
          <p:nvPr/>
        </p:nvCxnSpPr>
        <p:spPr>
          <a:xfrm>
            <a:off x="3305088" y="5712295"/>
            <a:ext cx="4810831" cy="0"/>
          </a:xfrm>
          <a:prstGeom prst="straightConnector1">
            <a:avLst/>
          </a:prstGeom>
          <a:ln w="25400">
            <a:solidFill>
              <a:srgbClr val="092B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A428E1-4FF2-4847-9F38-E8A58B6D91BC}"/>
              </a:ext>
            </a:extLst>
          </p:cNvPr>
          <p:cNvCxnSpPr>
            <a:cxnSpLocks/>
          </p:cNvCxnSpPr>
          <p:nvPr/>
        </p:nvCxnSpPr>
        <p:spPr>
          <a:xfrm flipV="1">
            <a:off x="2357885" y="4490907"/>
            <a:ext cx="0" cy="876713"/>
          </a:xfrm>
          <a:prstGeom prst="straightConnector1">
            <a:avLst/>
          </a:prstGeom>
          <a:ln w="25400">
            <a:solidFill>
              <a:srgbClr val="092B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1D0BDB-160C-0848-ADD0-3EAF7918CF6B}"/>
              </a:ext>
            </a:extLst>
          </p:cNvPr>
          <p:cNvSpPr txBox="1"/>
          <p:nvPr/>
        </p:nvSpPr>
        <p:spPr>
          <a:xfrm>
            <a:off x="2678514" y="5530709"/>
            <a:ext cx="96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92BA7"/>
                </a:solidFill>
              </a:rPr>
              <a:t>Long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BF08A2-2F41-6142-9625-AF44414F5D98}"/>
              </a:ext>
            </a:extLst>
          </p:cNvPr>
          <p:cNvSpPr txBox="1"/>
          <p:nvPr/>
        </p:nvSpPr>
        <p:spPr>
          <a:xfrm>
            <a:off x="1645723" y="4588461"/>
            <a:ext cx="94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92BA7"/>
                </a:solidFill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6984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E257-B632-6242-848E-FF1C2EB2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Centroid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60DEC5-717B-8849-A250-35E40F332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9510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[</a:t>
                </a:r>
                <a:r>
                  <a:rPr lang="en-US" sz="1400" dirty="0"/>
                  <a:t>Argue-</a:t>
                </a:r>
                <a:r>
                  <a:rPr lang="en-US" sz="1400" dirty="0" err="1"/>
                  <a:t>Bubeck</a:t>
                </a:r>
                <a:r>
                  <a:rPr lang="en-US" sz="1400" dirty="0"/>
                  <a:t>-Cohen-Gupta-Lee 18</a:t>
                </a:r>
                <a:r>
                  <a:rPr lang="en-US" dirty="0"/>
                  <a:t>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for nested chasing in any norm.</a:t>
                </a:r>
              </a:p>
              <a:p>
                <a:r>
                  <a:rPr lang="en-US" dirty="0"/>
                  <a:t>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Bubeck</a:t>
                </a:r>
                <a:r>
                  <a:rPr lang="en-US" sz="1400" dirty="0">
                    <a:solidFill>
                      <a:schemeClr val="tx1"/>
                    </a:solidFill>
                  </a:rPr>
                  <a:t>-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Klartag</a:t>
                </a:r>
                <a:r>
                  <a:rPr lang="en-US" sz="1400" dirty="0">
                    <a:solidFill>
                      <a:schemeClr val="tx1"/>
                    </a:solidFill>
                  </a:rPr>
                  <a:t>-Lee-Li-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S </a:t>
                </a:r>
                <a:r>
                  <a:rPr lang="en-US" sz="1400" dirty="0">
                    <a:solidFill>
                      <a:schemeClr val="tx1"/>
                    </a:solidFill>
                  </a:rPr>
                  <a:t>18</a:t>
                </a:r>
                <a:r>
                  <a:rPr lang="en-US" dirty="0"/>
                  <a:t>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for nested chasing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nearly optimal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,1−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. Use centroid of a Gaussian restricted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Bubeck</a:t>
                </a:r>
                <a:r>
                  <a:rPr lang="en-US" sz="1400" dirty="0">
                    <a:solidFill>
                      <a:schemeClr val="tx1"/>
                    </a:solidFill>
                  </a:rPr>
                  <a:t>-Lee-Li-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S </a:t>
                </a:r>
                <a:r>
                  <a:rPr lang="en-US" sz="1400" dirty="0">
                    <a:solidFill>
                      <a:schemeClr val="tx1"/>
                    </a:solidFill>
                  </a:rPr>
                  <a:t>18</a:t>
                </a:r>
                <a:r>
                  <a:rPr lang="en-US" dirty="0"/>
                  <a:t>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competitive ratio for non-nested chasing. </a:t>
                </a:r>
              </a:p>
              <a:p>
                <a:pPr lvl="1"/>
                <a:r>
                  <a:rPr lang="en-US" dirty="0"/>
                  <a:t>Break into phases. Treat the (convex) set of low-movement locations in each phase as a nested problem. </a:t>
                </a:r>
              </a:p>
              <a:p>
                <a:pPr lvl="1"/>
                <a:r>
                  <a:rPr lang="en-US" dirty="0"/>
                  <a:t>Recursion on scale and dimension is more complicated and leads to exponential dimension dependence.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Takeaway: Centroid works great for nested chasing. For the full problem, the resulting induction on dimension works but is rather crude.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60DEC5-717B-8849-A250-35E40F332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95105"/>
              </a:xfrm>
              <a:blipFill>
                <a:blip r:embed="rId2"/>
                <a:stretch>
                  <a:fillRect l="-378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1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Steiner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45734"/>
                <a:ext cx="10866718" cy="36194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Steiner point: a beautiful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selector</a:t>
                </a:r>
                <a:r>
                  <a:rPr lang="en-US" sz="1800" dirty="0">
                    <a:solidFill>
                      <a:schemeClr val="tx1"/>
                    </a:solidFill>
                  </a:rPr>
                  <a:t> choosing a point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for any convex 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Przesławski</a:t>
                </a:r>
                <a:r>
                  <a:rPr lang="en-US" sz="1400" dirty="0">
                    <a:solidFill>
                      <a:schemeClr val="tx1"/>
                    </a:solidFill>
                  </a:rPr>
                  <a:t>-Yost 89</a:t>
                </a:r>
                <a:r>
                  <a:rPr lang="en-US" sz="1800" dirty="0">
                    <a:solidFill>
                      <a:schemeClr val="tx1"/>
                    </a:solidFill>
                  </a:rPr>
                  <a:t>]: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has the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exact minimum</a:t>
                </a:r>
                <a:r>
                  <a:rPr lang="en-US" sz="1800" dirty="0">
                    <a:solidFill>
                      <a:schemeClr val="tx1"/>
                    </a:solidFill>
                  </a:rPr>
                  <a:t> Hausdorff-Lipschitz constant among selectors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 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Bubeck</a:t>
                </a:r>
                <a:r>
                  <a:rPr lang="en-US" sz="1400" dirty="0">
                    <a:solidFill>
                      <a:schemeClr val="tx1"/>
                    </a:solidFill>
                  </a:rPr>
                  <a:t>-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Klartag</a:t>
                </a:r>
                <a:r>
                  <a:rPr lang="en-US" sz="1400" dirty="0">
                    <a:solidFill>
                      <a:schemeClr val="tx1"/>
                    </a:solidFill>
                  </a:rPr>
                  <a:t>-Lee-Li-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S </a:t>
                </a:r>
                <a:r>
                  <a:rPr lang="en-US" sz="1400" dirty="0">
                    <a:solidFill>
                      <a:schemeClr val="tx1"/>
                    </a:solidFill>
                  </a:rPr>
                  <a:t>18</a:t>
                </a:r>
                <a:r>
                  <a:rPr lang="en-US" sz="1800" dirty="0">
                    <a:solidFill>
                      <a:schemeClr val="tx1"/>
                    </a:solidFill>
                  </a:rPr>
                  <a:t>]: for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nested</a:t>
                </a:r>
                <a:r>
                  <a:rPr lang="en-US" sz="1800" dirty="0">
                    <a:solidFill>
                      <a:schemeClr val="tx1"/>
                    </a:solidFill>
                  </a:rPr>
                  <a:t> chasing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Steiner point has competitive ratio exactly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	Moreover,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requests, nearly optimal competitive ratio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	In fact, for any fixed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Steiner point is the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exact optimal memoryless algorithm </a:t>
                </a:r>
                <a:r>
                  <a:rPr lang="en-US" sz="1800" dirty="0">
                    <a:solidFill>
                      <a:schemeClr val="tx1"/>
                    </a:solidFill>
                  </a:rPr>
                  <a:t>in some sense.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[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S </a:t>
                </a:r>
                <a:r>
                  <a:rPr lang="en-US" sz="1400" dirty="0">
                    <a:solidFill>
                      <a:schemeClr val="tx1"/>
                    </a:solidFill>
                  </a:rPr>
                  <a:t>19</a:t>
                </a:r>
                <a:r>
                  <a:rPr lang="en-US" sz="1800" dirty="0">
                    <a:solidFill>
                      <a:schemeClr val="tx1"/>
                    </a:solidFill>
                  </a:rPr>
                  <a:t>]: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Functional Steiner Point</a:t>
                </a:r>
                <a:r>
                  <a:rPr lang="en-US" sz="1800" dirty="0">
                    <a:solidFill>
                      <a:schemeClr val="tx1"/>
                    </a:solidFill>
                  </a:rPr>
                  <a:t> of the work function achieves competitive ratio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in any normed space,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ra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in Euclidean space. This is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exactly tight </a:t>
                </a:r>
                <a:r>
                  <a:rPr lang="en-US" sz="1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Similar result in [</a:t>
                </a:r>
                <a:r>
                  <a:rPr lang="en-US" sz="1400" dirty="0">
                    <a:solidFill>
                      <a:schemeClr val="tx1"/>
                    </a:solidFill>
                  </a:rPr>
                  <a:t>Argue-Gupta-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Guruganesh</a:t>
                </a:r>
                <a:r>
                  <a:rPr lang="en-US" sz="1400" dirty="0">
                    <a:solidFill>
                      <a:schemeClr val="tx1"/>
                    </a:solidFill>
                  </a:rPr>
                  <a:t>-Tang 19</a:t>
                </a:r>
                <a:r>
                  <a:rPr lang="en-US" sz="1800" dirty="0">
                    <a:solidFill>
                      <a:schemeClr val="tx1"/>
                    </a:solidFill>
                  </a:rPr>
                  <a:t>].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45734"/>
                <a:ext cx="10866718" cy="3619401"/>
              </a:xfrm>
              <a:blipFill>
                <a:blip r:embed="rId3"/>
                <a:stretch>
                  <a:fillRect l="-1402" t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2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Definition of Steiner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406811" y="3260957"/>
                <a:ext cx="5635736" cy="271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1000"/>
                  </a:spcBef>
                  <a:buClr>
                    <a:srgbClr val="DF8300"/>
                  </a:buClr>
                  <a:buSzPct val="80000"/>
                </a:pPr>
                <a:r>
                  <a:rPr lang="en-US" dirty="0"/>
                  <a:t>Any nonzero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normal cone of some extreme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K. </a:t>
                </a:r>
              </a:p>
              <a:p>
                <a:pPr lvl="0">
                  <a:spcBef>
                    <a:spcPts val="1000"/>
                  </a:spcBef>
                  <a:buClr>
                    <a:srgbClr val="DF8300"/>
                  </a:buClr>
                  <a:buSzPct val="80000"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uniformly random.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therefore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by convexity.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homogenous </a:t>
                </a:r>
                <a:r>
                  <a:rPr lang="en-US" dirty="0"/>
                  <a:t>so</a:t>
                </a:r>
                <a:r>
                  <a:rPr lang="en-US" dirty="0">
                    <a:solidFill>
                      <a:schemeClr val="tx1"/>
                    </a:solidFill>
                  </a:rPr>
                  <a:t> could take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on the sphere</a:t>
                </a:r>
                <a:r>
                  <a:rPr lang="en-US" dirty="0">
                    <a:solidFill>
                      <a:schemeClr val="tx1"/>
                    </a:solidFill>
                  </a:rPr>
                  <a:t>. Sphere vs ball matters later.</a:t>
                </a: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11" y="3260957"/>
                <a:ext cx="5635736" cy="2713563"/>
              </a:xfrm>
              <a:prstGeom prst="rect">
                <a:avLst/>
              </a:prstGeom>
              <a:blipFill>
                <a:blip r:embed="rId2"/>
                <a:stretch>
                  <a:fillRect l="-899" t="-935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rapezoid 4"/>
          <p:cNvSpPr/>
          <p:nvPr/>
        </p:nvSpPr>
        <p:spPr>
          <a:xfrm>
            <a:off x="6866832" y="3435075"/>
            <a:ext cx="3817299" cy="1798455"/>
          </a:xfrm>
          <a:prstGeom prst="trapezoid">
            <a:avLst/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7357323" y="2448583"/>
            <a:ext cx="15322" cy="986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6131539" y="3134255"/>
            <a:ext cx="1241108" cy="30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10163857" y="3184105"/>
            <a:ext cx="1184924" cy="250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10224440" y="2399005"/>
            <a:ext cx="15322" cy="98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6866832" y="5233530"/>
            <a:ext cx="0" cy="98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0679276" y="5233529"/>
            <a:ext cx="0" cy="98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864906">
            <a:off x="7275400" y="3426807"/>
            <a:ext cx="69485" cy="798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H="1" flipV="1">
            <a:off x="5620870" y="4926220"/>
            <a:ext cx="1241108" cy="30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rot="15350770" flipV="1">
            <a:off x="10265654" y="3434413"/>
            <a:ext cx="89310" cy="90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>
          <a:xfrm flipV="1">
            <a:off x="10679276" y="4976071"/>
            <a:ext cx="1184924" cy="250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6885238" y="5226468"/>
            <a:ext cx="67819" cy="94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10679276" y="5227041"/>
            <a:ext cx="347737" cy="485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 flipH="1">
            <a:off x="6029645" y="5240017"/>
            <a:ext cx="889503" cy="67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2" idx="3"/>
          </p:cNvCxnSpPr>
          <p:nvPr/>
        </p:nvCxnSpPr>
        <p:spPr>
          <a:xfrm flipH="1">
            <a:off x="5825094" y="5240018"/>
            <a:ext cx="1094054" cy="399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</p:cNvCxnSpPr>
          <p:nvPr/>
        </p:nvCxnSpPr>
        <p:spPr>
          <a:xfrm flipH="1">
            <a:off x="6721449" y="5273928"/>
            <a:ext cx="150239" cy="836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10688985" y="5227041"/>
            <a:ext cx="50657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10688985" y="5227041"/>
            <a:ext cx="338028" cy="825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 flipV="1">
            <a:off x="10249383" y="2844069"/>
            <a:ext cx="154698" cy="550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 flipV="1">
            <a:off x="10240418" y="2870908"/>
            <a:ext cx="1124341" cy="534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2" idx="0"/>
          </p:cNvCxnSpPr>
          <p:nvPr/>
        </p:nvCxnSpPr>
        <p:spPr>
          <a:xfrm flipH="1" flipV="1">
            <a:off x="6861978" y="3184105"/>
            <a:ext cx="459270" cy="243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 flipH="1" flipV="1">
            <a:off x="7089183" y="2811990"/>
            <a:ext cx="279977" cy="64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8663628" y="4462179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8262875" y="4057836"/>
                <a:ext cx="864175" cy="40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875" y="4057836"/>
                <a:ext cx="864175" cy="404343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3746570" y="2128615"/>
            <a:ext cx="1828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BABBC3-1F1B-BD45-98AF-3A0C32686EC6}"/>
                  </a:ext>
                </a:extLst>
              </p:cNvPr>
              <p:cNvSpPr txBox="1"/>
              <p:nvPr/>
            </p:nvSpPr>
            <p:spPr>
              <a:xfrm>
                <a:off x="9469634" y="3517675"/>
                <a:ext cx="8362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BABBC3-1F1B-BD45-98AF-3A0C32686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34" y="3517675"/>
                <a:ext cx="83625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533F70F-3090-994C-B63C-1463FB8083A3}"/>
                  </a:ext>
                </a:extLst>
              </p:cNvPr>
              <p:cNvSpPr txBox="1"/>
              <p:nvPr/>
            </p:nvSpPr>
            <p:spPr>
              <a:xfrm>
                <a:off x="10421820" y="2679753"/>
                <a:ext cx="343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533F70F-3090-994C-B63C-1463FB808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820" y="2679753"/>
                <a:ext cx="3432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E57D22F3-2F70-AD42-A7CC-896F0EDD9B9A}"/>
              </a:ext>
            </a:extLst>
          </p:cNvPr>
          <p:cNvSpPr/>
          <p:nvPr/>
        </p:nvSpPr>
        <p:spPr>
          <a:xfrm>
            <a:off x="10147957" y="3373504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F6459D-18E4-6A46-A502-5905588C301A}"/>
                  </a:ext>
                </a:extLst>
              </p:cNvPr>
              <p:cNvSpPr txBox="1"/>
              <p:nvPr/>
            </p:nvSpPr>
            <p:spPr>
              <a:xfrm>
                <a:off x="2914198" y="1946640"/>
                <a:ext cx="5293244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F6459D-18E4-6A46-A502-5905588C3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198" y="1946640"/>
                <a:ext cx="5293244" cy="717697"/>
              </a:xfrm>
              <a:prstGeom prst="rect">
                <a:avLst/>
              </a:prstGeom>
              <a:blipFill>
                <a:blip r:embed="rId6"/>
                <a:stretch>
                  <a:fillRect t="-68966" b="-6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9" grpId="0" animBg="1"/>
      <p:bldP spid="42" grpId="0" animBg="1"/>
      <p:bldP spid="73" grpId="0" animBg="1"/>
      <p:bldP spid="74" grpId="0"/>
      <p:bldP spid="46" grpId="0"/>
      <p:bldP spid="48" grpId="0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Definition of Steiner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5458" y="1845734"/>
                <a:ext cx="10510221" cy="442956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;            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Similar to primal, but: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1. Choose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instead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2.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</a:t>
                </a:r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roject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onto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(resulting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 before averaging.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3. Multiply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after averaging.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tx1"/>
                    </a:solidFill>
                  </a:rPr>
                  <a:t>the </a:t>
                </a:r>
                <a:r>
                  <a:rPr lang="en-US" b="1" dirty="0">
                    <a:solidFill>
                      <a:schemeClr val="tx1"/>
                    </a:solidFill>
                  </a:rPr>
                  <a:t>support function</a:t>
                </a:r>
                <a:r>
                  <a:rPr lang="en-US" dirty="0">
                    <a:solidFill>
                      <a:schemeClr val="tx1"/>
                    </a:solidFill>
                  </a:rPr>
                  <a:t> of K. Two properties: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2. Hausdorff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between </a:t>
                </a:r>
                <a:r>
                  <a:rPr lang="en-US" b="1" dirty="0">
                    <a:solidFill>
                      <a:schemeClr val="tx1"/>
                    </a:solidFill>
                  </a:rPr>
                  <a:t>convex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is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&gt;0: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func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458" y="1845734"/>
                <a:ext cx="10510221" cy="4429560"/>
              </a:xfrm>
              <a:blipFill>
                <a:blip r:embed="rId3"/>
                <a:stretch>
                  <a:fillRect l="-1087" t="-2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989726" y="2081274"/>
            <a:ext cx="182880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D9E092-7FEC-F048-9AC6-593B4527A191}"/>
                  </a:ext>
                </a:extLst>
              </p:cNvPr>
              <p:cNvSpPr txBox="1"/>
              <p:nvPr/>
            </p:nvSpPr>
            <p:spPr>
              <a:xfrm>
                <a:off x="11184383" y="2688193"/>
                <a:ext cx="842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D9E092-7FEC-F048-9AC6-593B4527A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383" y="2688193"/>
                <a:ext cx="842667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039EDC9E-3A51-034A-A3FE-2EFDBCF73E0B}"/>
              </a:ext>
            </a:extLst>
          </p:cNvPr>
          <p:cNvGrpSpPr/>
          <p:nvPr/>
        </p:nvGrpSpPr>
        <p:grpSpPr>
          <a:xfrm>
            <a:off x="7220486" y="1845734"/>
            <a:ext cx="4421624" cy="2799271"/>
            <a:chOff x="7220486" y="1845734"/>
            <a:chExt cx="4421624" cy="279927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A7A382-5EE9-6B4E-A831-C8CE48860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99126" y="1845734"/>
              <a:ext cx="217402" cy="1000817"/>
            </a:xfrm>
            <a:prstGeom prst="straightConnector1">
              <a:avLst/>
            </a:prstGeom>
            <a:ln w="28575">
              <a:solidFill>
                <a:srgbClr val="D4BD48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A2869E5-3224-7440-A420-B2AFA2E6A13D}"/>
                    </a:ext>
                  </a:extLst>
                </p:cNvPr>
                <p:cNvSpPr txBox="1"/>
                <p:nvPr/>
              </p:nvSpPr>
              <p:spPr>
                <a:xfrm>
                  <a:off x="11298833" y="2158265"/>
                  <a:ext cx="343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A2869E5-3224-7440-A420-B2AFA2E6A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833" y="2158265"/>
                  <a:ext cx="3432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3B087BA4-173D-9643-9939-0B2111554329}"/>
                </a:ext>
              </a:extLst>
            </p:cNvPr>
            <p:cNvSpPr/>
            <p:nvPr/>
          </p:nvSpPr>
          <p:spPr>
            <a:xfrm>
              <a:off x="7824811" y="2846550"/>
              <a:ext cx="3817299" cy="1798455"/>
            </a:xfrm>
            <a:prstGeom prst="trapezoid">
              <a:avLst/>
            </a:prstGeom>
            <a:solidFill>
              <a:schemeClr val="accent1">
                <a:alpha val="6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4D8C49B-BCBC-D74B-92CD-74C76420C4D6}"/>
                </a:ext>
              </a:extLst>
            </p:cNvPr>
            <p:cNvSpPr/>
            <p:nvPr/>
          </p:nvSpPr>
          <p:spPr>
            <a:xfrm>
              <a:off x="9396755" y="361882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478F0FB-9926-DA43-B0D7-DEF1119E2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0416" y="2577346"/>
              <a:ext cx="219237" cy="1103193"/>
            </a:xfrm>
            <a:prstGeom prst="straightConnector1">
              <a:avLst/>
            </a:prstGeom>
            <a:ln w="31750">
              <a:solidFill>
                <a:srgbClr val="C4AB2E"/>
              </a:solidFill>
              <a:tailEnd type="triangle"/>
            </a:ln>
            <a:effectLst>
              <a:glow rad="38100">
                <a:schemeClr val="tx1"/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DCEB54-191A-D046-A9D6-37DF876565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97133" y="2577346"/>
              <a:ext cx="1487250" cy="26216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0AD5CF-0C1F-6842-B124-05CA93D5F5C1}"/>
                </a:ext>
              </a:extLst>
            </p:cNvPr>
            <p:cNvSpPr/>
            <p:nvPr/>
          </p:nvSpPr>
          <p:spPr>
            <a:xfrm rot="11374055" flipV="1">
              <a:off x="9686617" y="2617233"/>
              <a:ext cx="91440" cy="914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7248DBD-9886-E941-B6A2-0E123CDE5E46}"/>
                    </a:ext>
                  </a:extLst>
                </p:cNvPr>
                <p:cNvSpPr txBox="1"/>
                <p:nvPr/>
              </p:nvSpPr>
              <p:spPr>
                <a:xfrm>
                  <a:off x="7220486" y="2349406"/>
                  <a:ext cx="23637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7248DBD-9886-E941-B6A2-0E123CDE5E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0486" y="2349406"/>
                  <a:ext cx="236377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7EA5F4C-D1E4-E44D-95DD-91A58A9563CA}"/>
                    </a:ext>
                  </a:extLst>
                </p:cNvPr>
                <p:cNvSpPr txBox="1"/>
                <p:nvPr/>
              </p:nvSpPr>
              <p:spPr>
                <a:xfrm>
                  <a:off x="8986630" y="3745136"/>
                  <a:ext cx="820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7EA5F4C-D1E4-E44D-95DD-91A58A956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6630" y="3745136"/>
                  <a:ext cx="82025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B547A5C-8E96-A24E-9EFA-164A285C38DF}"/>
              </a:ext>
            </a:extLst>
          </p:cNvPr>
          <p:cNvSpPr/>
          <p:nvPr/>
        </p:nvSpPr>
        <p:spPr>
          <a:xfrm>
            <a:off x="9601745" y="2512749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Two Definitions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71285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Definition ([</a:t>
                </a:r>
                <a:r>
                  <a:rPr lang="en-US" sz="1400" dirty="0">
                    <a:solidFill>
                      <a:schemeClr val="tx1"/>
                    </a:solidFill>
                  </a:rPr>
                  <a:t>Steiner 1840</a:t>
                </a:r>
                <a:r>
                  <a:rPr lang="en-US" dirty="0">
                    <a:solidFill>
                      <a:schemeClr val="tx1"/>
                    </a:solidFill>
                  </a:rPr>
                  <a:t>]): the </a:t>
                </a:r>
                <a:r>
                  <a:rPr lang="en-US" b="1" dirty="0">
                    <a:solidFill>
                      <a:schemeClr val="tx1"/>
                    </a:solidFill>
                  </a:rPr>
                  <a:t>Steiner point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Both integrals are normalized to be </a:t>
                </a:r>
                <a:r>
                  <a:rPr lang="en-US" b="1" dirty="0">
                    <a:solidFill>
                      <a:schemeClr val="tx1"/>
                    </a:solidFill>
                  </a:rPr>
                  <a:t>expectations</a:t>
                </a:r>
                <a:r>
                  <a:rPr lang="en-US" dirty="0">
                    <a:solidFill>
                      <a:schemeClr val="tx1"/>
                    </a:solidFill>
                  </a:rPr>
                  <a:t> over the unit ball/sphere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And: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⟩.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First definition is </a:t>
                </a:r>
                <a:r>
                  <a:rPr lang="en-US" b="1" dirty="0">
                    <a:solidFill>
                      <a:srgbClr val="FF0000"/>
                    </a:solidFill>
                  </a:rPr>
                  <a:t>primal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by convexity.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Second definition is </a:t>
                </a:r>
                <a:r>
                  <a:rPr lang="en-US" b="1" dirty="0">
                    <a:solidFill>
                      <a:srgbClr val="C4AB2E"/>
                    </a:solidFill>
                  </a:rPr>
                  <a:t>dual</a:t>
                </a:r>
                <a:r>
                  <a:rPr lang="en-US" dirty="0">
                    <a:solidFill>
                      <a:schemeClr val="tx1"/>
                    </a:solidFill>
                  </a:rPr>
                  <a:t>: used to upper bound total movement.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71285"/>
              </a:xfrm>
              <a:blipFill>
                <a:blip r:embed="rId2"/>
                <a:stretch>
                  <a:fillRect l="-1387" t="-15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339703" y="4255198"/>
            <a:ext cx="917722" cy="111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7046259" y="3720509"/>
            <a:ext cx="2862867" cy="292093"/>
          </a:xfrm>
          <a:prstGeom prst="straightConnector1">
            <a:avLst/>
          </a:prstGeom>
          <a:ln>
            <a:solidFill>
              <a:srgbClr val="C4AB2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9054" y="3932033"/>
            <a:ext cx="161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Extreme Point (Vector)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6851" y="3608867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4AB2E"/>
                </a:solidFill>
              </a:rPr>
              <a:t>Support Function </a:t>
            </a:r>
          </a:p>
          <a:p>
            <a:r>
              <a:rPr lang="en-US" b="1" dirty="0">
                <a:solidFill>
                  <a:srgbClr val="C4AB2E"/>
                </a:solidFill>
              </a:rPr>
              <a:t>(Scalar)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16435" y="2843263"/>
            <a:ext cx="246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729" y="2843263"/>
            <a:ext cx="246888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The Definitions Agree?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4038" y="1737360"/>
                <a:ext cx="10058400" cy="4602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3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3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300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300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30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3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300" dirty="0">
                  <a:solidFill>
                    <a:srgbClr val="C4AB2E"/>
                  </a:solidFill>
                </a:endParaRPr>
              </a:p>
              <a:p>
                <a:pPr marL="0" indent="0">
                  <a:buNone/>
                </a:pPr>
                <a:endParaRPr lang="en-US" sz="2300" dirty="0">
                  <a:solidFill>
                    <a:srgbClr val="C4AB2E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⟩,    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⟩.</m:t>
                          </m:r>
                        </m:e>
                      </m:func>
                    </m:oMath>
                  </m:oMathPara>
                </a14:m>
                <a:endParaRPr lang="en-US" sz="2300" dirty="0">
                  <a:solidFill>
                    <a:srgbClr val="C4AB2E"/>
                  </a:solidFill>
                </a:endParaRPr>
              </a:p>
              <a:p>
                <a:pPr marL="0" indent="0">
                  <a:buNone/>
                </a:pPr>
                <a:r>
                  <a:rPr lang="en-US" sz="2300" b="1" dirty="0">
                    <a:solidFill>
                      <a:schemeClr val="tx1"/>
                    </a:solidFill>
                  </a:rPr>
                  <a:t>Key point</a:t>
                </a:r>
                <a:r>
                  <a:rPr lang="en-US" sz="23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. Also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is the outward normal to the sphere at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schemeClr val="tx1"/>
                    </a:solidFill>
                  </a:rPr>
                  <a:t>General </a:t>
                </a:r>
                <a:r>
                  <a:rPr lang="en-US" sz="2300" b="1" dirty="0">
                    <a:solidFill>
                      <a:schemeClr val="tx1"/>
                    </a:solidFill>
                  </a:rPr>
                  <a:t>Gauss-Green</a:t>
                </a:r>
                <a:r>
                  <a:rPr lang="en-US" sz="2300" dirty="0">
                    <a:solidFill>
                      <a:schemeClr val="tx1"/>
                    </a:solidFill>
                  </a:rPr>
                  <a:t> Theorem (variant of Divergence Theorem): </a:t>
                </a:r>
                <a:endParaRPr lang="en-US" sz="23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r>
                            <a:rPr lang="en-US" sz="23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  <m:sup/>
                            <m:e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schemeClr val="tx1"/>
                    </a:solidFill>
                  </a:rPr>
                  <a:t>Factor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is ratio of total measure for ball vs sphere – integrals are normalized.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038" y="1737360"/>
                <a:ext cx="10058400" cy="4602913"/>
              </a:xfrm>
              <a:blipFill>
                <a:blip r:embed="rId3"/>
                <a:stretch>
                  <a:fillRect l="-1639" t="-25344" b="-27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097832" y="2427088"/>
            <a:ext cx="246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95709" y="2427088"/>
            <a:ext cx="246888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B463A7-8563-4347-B032-599F9BDE26B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172451" y="5060083"/>
            <a:ext cx="942974" cy="140567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478578-20BF-E740-9B3F-C8D44055B69B}"/>
                  </a:ext>
                </a:extLst>
              </p:cNvPr>
              <p:cNvSpPr txBox="1"/>
              <p:nvPr/>
            </p:nvSpPr>
            <p:spPr>
              <a:xfrm>
                <a:off x="9115425" y="4614864"/>
                <a:ext cx="3076575" cy="890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Both sides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nary>
                      <m:naryPr>
                        <m:supHide m:val="on"/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nary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478578-20BF-E740-9B3F-C8D44055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425" y="4614864"/>
                <a:ext cx="3076575" cy="890437"/>
              </a:xfrm>
              <a:prstGeom prst="rect">
                <a:avLst/>
              </a:prstGeom>
              <a:blipFill>
                <a:blip r:embed="rId4"/>
                <a:stretch>
                  <a:fillRect l="-6173" t="-39437" b="-116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0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6E49-E4B5-BA43-BBC5-BD719761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Remark: Third Definition of Steiner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899020-49C6-0848-8357-921BCFE7BA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Previous definitions generalize to any norm. In Euclidean space there is a third definition: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Proof: Almost all mass is in the angled cones.</a:t>
                </a:r>
              </a:p>
              <a:p>
                <a:pPr marL="0" indent="0">
                  <a:buNone/>
                </a:pPr>
                <a:r>
                  <a:rPr lang="en-US" dirty="0"/>
                  <a:t> This shows agreement with primal definition.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899020-49C6-0848-8357-921BCFE7B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E50994A-8B38-714E-B534-8A10DA3A138B}"/>
              </a:ext>
            </a:extLst>
          </p:cNvPr>
          <p:cNvGrpSpPr/>
          <p:nvPr/>
        </p:nvGrpSpPr>
        <p:grpSpPr>
          <a:xfrm>
            <a:off x="6126479" y="2368446"/>
            <a:ext cx="3871959" cy="3875402"/>
            <a:chOff x="6126480" y="2523554"/>
            <a:chExt cx="3183744" cy="3167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DFFABC-6FE5-F845-B5E9-B511D1505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213000"/>
                      </a14:imgEffect>
                      <a14:imgEffect>
                        <a14:brightnessContrast bright="34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480" y="2523554"/>
              <a:ext cx="3183744" cy="31675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B7F1917-F0E8-D64A-9329-420CAA85A3E6}"/>
                </a:ext>
              </a:extLst>
            </p:cNvPr>
            <p:cNvCxnSpPr/>
            <p:nvPr/>
          </p:nvCxnSpPr>
          <p:spPr>
            <a:xfrm flipH="1">
              <a:off x="6430780" y="3972393"/>
              <a:ext cx="734518" cy="2698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4CFDC7-FB1E-5C42-B4BF-224013FDA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7197" y="3507266"/>
              <a:ext cx="608101" cy="51086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ECBF68-6DE1-4A4D-AF8A-5983B89BF2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87913" y="2991408"/>
              <a:ext cx="554636" cy="5195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0E7AF40-2C73-8442-A671-4D42B7093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2549" y="2848131"/>
              <a:ext cx="377251" cy="6628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ADFE089-B2F3-4F40-8AC8-28EC9DD6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661" y="3150431"/>
              <a:ext cx="377251" cy="6628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C1B561-4CC8-B543-8F02-A01892BFFC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661" y="3600901"/>
              <a:ext cx="729526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F9EFCE-086E-3741-82FA-7BA660C612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8286" y="4417377"/>
              <a:ext cx="804477" cy="212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F2DEA7-28BC-E747-B9A0-8D3DBC378A35}"/>
                </a:ext>
              </a:extLst>
            </p:cNvPr>
            <p:cNvCxnSpPr>
              <a:cxnSpLocks/>
            </p:cNvCxnSpPr>
            <p:nvPr/>
          </p:nvCxnSpPr>
          <p:spPr>
            <a:xfrm>
              <a:off x="8318286" y="4645976"/>
              <a:ext cx="137160" cy="7589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33B89E-B90C-B94B-877E-ADB6CB5AF108}"/>
                </a:ext>
              </a:extLst>
            </p:cNvPr>
            <p:cNvCxnSpPr>
              <a:cxnSpLocks/>
            </p:cNvCxnSpPr>
            <p:nvPr/>
          </p:nvCxnSpPr>
          <p:spPr>
            <a:xfrm>
              <a:off x="7406385" y="4783386"/>
              <a:ext cx="137160" cy="7589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3A0428-46F7-1B47-A096-241D42A89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6746" y="4754378"/>
              <a:ext cx="740892" cy="2710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3AF7CC-A1D1-2548-B03F-6FBFF3CB9BC1}"/>
                </a:ext>
              </a:extLst>
            </p:cNvPr>
            <p:cNvSpPr/>
            <p:nvPr/>
          </p:nvSpPr>
          <p:spPr>
            <a:xfrm>
              <a:off x="7626208" y="408553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BB2AA7-6FD1-8246-9258-71838A75F0C5}"/>
                    </a:ext>
                  </a:extLst>
                </p:cNvPr>
                <p:cNvSpPr txBox="1"/>
                <p:nvPr/>
              </p:nvSpPr>
              <p:spPr>
                <a:xfrm>
                  <a:off x="7246536" y="3758349"/>
                  <a:ext cx="864175" cy="301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>
                              <a:glow rad="1397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>
                              <a:glow rad="1397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>
                              <a:glow rad="1397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>
                              <a:glow rad="1397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effectLst>
                      <a:glow rad="139700">
                        <a:schemeClr val="bg1"/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BB2AA7-6FD1-8246-9258-71838A75F0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536" y="3758349"/>
                  <a:ext cx="864175" cy="301868"/>
                </a:xfrm>
                <a:prstGeom prst="rect">
                  <a:avLst/>
                </a:prstGeom>
                <a:blipFill>
                  <a:blip r:embed="rId4"/>
                  <a:stretch>
                    <a:fillRect t="-3226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27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7A51-9D7D-5F44-9261-095AFE59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Remark: Properties of Steiner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42054-62B1-0E40-BC95-FCBF929AB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few beautiful properties (which we will not need):</a:t>
                </a:r>
              </a:p>
              <a:p>
                <a:endParaRPr lang="en-US" dirty="0"/>
              </a:p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Follows from primal/dual definitions.</a:t>
                </a:r>
              </a:p>
              <a:p>
                <a:r>
                  <a:rPr lang="en-US" dirty="0"/>
                  <a:t>2.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commutes with isometries. Follows from primal definition.</a:t>
                </a:r>
              </a:p>
              <a:p>
                <a:r>
                  <a:rPr lang="en-US" dirty="0"/>
                  <a:t>3. In Euclidean space: continuity, 1 and 2 together uniquely characterize Steiner point.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42054-62B1-0E40-BC95-FCBF929AB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7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558" y="376076"/>
            <a:ext cx="10515600" cy="1325563"/>
          </a:xfrm>
        </p:spPr>
        <p:txBody>
          <a:bodyPr/>
          <a:lstStyle/>
          <a:p>
            <a:r>
              <a:rPr lang="en-US" dirty="0"/>
              <a:t>The Convex Body Chasing (CBC)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7009" y="1901665"/>
                <a:ext cx="10058400" cy="453874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receive an online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convex sets.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After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(ALG) move to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want to minimize total movement,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the origin: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𝐴𝐿𝐺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compare to a benchmark, </a:t>
                </a:r>
                <a:r>
                  <a:rPr lang="en-US" b="1" dirty="0">
                    <a:solidFill>
                      <a:schemeClr val="tx1"/>
                    </a:solidFill>
                  </a:rPr>
                  <a:t>OPT</a:t>
                </a:r>
                <a:r>
                  <a:rPr lang="en-US" dirty="0">
                    <a:solidFill>
                      <a:schemeClr val="tx1"/>
                    </a:solidFill>
                  </a:rPr>
                  <a:t>, the offline optimum who can see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advance.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CBC problem</a:t>
                </a:r>
                <a:r>
                  <a:rPr lang="en-US" b="1" dirty="0">
                    <a:solidFill>
                      <a:schemeClr val="tx1"/>
                    </a:solidFill>
                  </a:rPr>
                  <a:t>: be competitive.</a:t>
                </a:r>
                <a:r>
                  <a:rPr lang="en-US" dirty="0">
                    <a:solidFill>
                      <a:schemeClr val="tx1"/>
                    </a:solidFill>
                  </a:rPr>
                  <a:t> Want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𝐴𝐿𝐺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as small as possible.</a:t>
                </a:r>
              </a:p>
              <a:p>
                <a:r>
                  <a:rPr lang="en-US" dirty="0"/>
                  <a:t>Randomization </a:t>
                </a:r>
                <a:r>
                  <a:rPr lang="en-US" b="1" dirty="0"/>
                  <a:t>does not help</a:t>
                </a:r>
                <a:r>
                  <a:rPr lang="en-US" dirty="0"/>
                  <a:t> for CBC algorithms. </a:t>
                </a:r>
              </a:p>
              <a:p>
                <a:pPr lvl="1"/>
                <a:r>
                  <a:rPr lang="en-US" sz="1600" dirty="0"/>
                  <a:t>Averaging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random</a:t>
                </a:r>
                <a:r>
                  <a:rPr lang="en-US" sz="1600" dirty="0"/>
                  <a:t> paths gives a better, </a:t>
                </a:r>
                <a:r>
                  <a:rPr lang="en-US" sz="1600" b="1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1600" dirty="0"/>
                  <a:t> path.</a:t>
                </a:r>
              </a:p>
              <a:p>
                <a:pPr lvl="1"/>
                <a:r>
                  <a:rPr lang="en-US" sz="1800" dirty="0"/>
                  <a:t>Means adaptive/oblivious adversaries are equivalent.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009" y="1901665"/>
                <a:ext cx="10058400" cy="4538740"/>
              </a:xfrm>
              <a:blipFill>
                <a:blip r:embed="rId2"/>
                <a:stretch>
                  <a:fillRect l="-631" t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435260" y="2699439"/>
            <a:ext cx="1903254" cy="1271570"/>
            <a:chOff x="8302927" y="2272146"/>
            <a:chExt cx="1903254" cy="1271570"/>
          </a:xfrm>
        </p:grpSpPr>
        <p:grpSp>
          <p:nvGrpSpPr>
            <p:cNvPr id="8" name="Group 7"/>
            <p:cNvGrpSpPr/>
            <p:nvPr/>
          </p:nvGrpSpPr>
          <p:grpSpPr>
            <a:xfrm>
              <a:off x="9060872" y="2272146"/>
              <a:ext cx="1145309" cy="1271570"/>
              <a:chOff x="9060872" y="2272146"/>
              <a:chExt cx="1145309" cy="1271570"/>
            </a:xfrm>
          </p:grpSpPr>
          <p:sp>
            <p:nvSpPr>
              <p:cNvPr id="4" name="Trapezoid 3"/>
              <p:cNvSpPr/>
              <p:nvPr/>
            </p:nvSpPr>
            <p:spPr>
              <a:xfrm>
                <a:off x="9060872" y="2272146"/>
                <a:ext cx="1145309" cy="1271570"/>
              </a:xfrm>
              <a:prstGeom prst="trapezoid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9633526" y="2907931"/>
                <a:ext cx="147782" cy="1570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9399134" y="2272146"/>
                    <a:ext cx="4687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9134" y="2272146"/>
                    <a:ext cx="46878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340528" y="2986440"/>
                    <a:ext cx="4465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0528" y="2986440"/>
                    <a:ext cx="44653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Oval 8"/>
            <p:cNvSpPr/>
            <p:nvPr/>
          </p:nvSpPr>
          <p:spPr>
            <a:xfrm>
              <a:off x="8488217" y="2907931"/>
              <a:ext cx="147782" cy="15701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>
              <a:endCxn id="7" idx="0"/>
            </p:cNvCxnSpPr>
            <p:nvPr/>
          </p:nvCxnSpPr>
          <p:spPr>
            <a:xfrm>
              <a:off x="8700654" y="2986440"/>
              <a:ext cx="863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302927" y="3040663"/>
                  <a:ext cx="666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927" y="3040663"/>
                  <a:ext cx="6661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2CC710-E180-DB40-90BB-7B718DA54E43}"/>
              </a:ext>
            </a:extLst>
          </p:cNvPr>
          <p:cNvCxnSpPr>
            <a:cxnSpLocks/>
          </p:cNvCxnSpPr>
          <p:nvPr/>
        </p:nvCxnSpPr>
        <p:spPr>
          <a:xfrm flipV="1">
            <a:off x="6715125" y="5058533"/>
            <a:ext cx="1386279" cy="54216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E4D0FB-76CB-EC48-850D-4606BE5E2CB4}"/>
              </a:ext>
            </a:extLst>
          </p:cNvPr>
          <p:cNvCxnSpPr>
            <a:cxnSpLocks/>
          </p:cNvCxnSpPr>
          <p:nvPr/>
        </p:nvCxnSpPr>
        <p:spPr>
          <a:xfrm>
            <a:off x="8101404" y="5058533"/>
            <a:ext cx="1871271" cy="13372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DAB1B4-E451-B14A-B7F6-62E24E40C4AB}"/>
              </a:ext>
            </a:extLst>
          </p:cNvPr>
          <p:cNvCxnSpPr>
            <a:cxnSpLocks/>
          </p:cNvCxnSpPr>
          <p:nvPr/>
        </p:nvCxnSpPr>
        <p:spPr>
          <a:xfrm>
            <a:off x="6715125" y="5615808"/>
            <a:ext cx="1478080" cy="2023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517697-3038-AF4F-8648-C43D037AEBF1}"/>
              </a:ext>
            </a:extLst>
          </p:cNvPr>
          <p:cNvCxnSpPr>
            <a:cxnSpLocks/>
          </p:cNvCxnSpPr>
          <p:nvPr/>
        </p:nvCxnSpPr>
        <p:spPr>
          <a:xfrm flipV="1">
            <a:off x="8193205" y="5768208"/>
            <a:ext cx="2536708" cy="499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40A999-2BC2-0548-B965-60DB8FD5E377}"/>
              </a:ext>
            </a:extLst>
          </p:cNvPr>
          <p:cNvCxnSpPr>
            <a:cxnSpLocks/>
          </p:cNvCxnSpPr>
          <p:nvPr/>
        </p:nvCxnSpPr>
        <p:spPr>
          <a:xfrm flipV="1">
            <a:off x="6715125" y="5442973"/>
            <a:ext cx="1386279" cy="1577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A74A28-5149-C149-8278-0A7A52FF0F83}"/>
              </a:ext>
            </a:extLst>
          </p:cNvPr>
          <p:cNvCxnSpPr>
            <a:cxnSpLocks/>
          </p:cNvCxnSpPr>
          <p:nvPr/>
        </p:nvCxnSpPr>
        <p:spPr>
          <a:xfrm>
            <a:off x="8101404" y="5427864"/>
            <a:ext cx="2241201" cy="151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Steiner Point is </a:t>
            </a:r>
            <a:r>
              <a:rPr lang="en-US" dirty="0" err="1"/>
              <a:t>Hausdorff</a:t>
            </a:r>
            <a:r>
              <a:rPr lang="en-US" dirty="0"/>
              <a:t>-Lipschitz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689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Classical Theorem: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 ||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Proof: With suboptimal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via dual definition and triangle inequality: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)|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To get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note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directions cannot correlate much: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ax</m:t>
                                      </m:r>
                                    </m:e>
                                    <m:li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lim>
                                  </m:limLow>
                                </m:fName>
                                <m:e>
                                  <m:nary>
                                    <m:naryPr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〈"/>
                                              <m:endChr m:val="〉"/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Now just 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b="1" dirty="0">
                    <a:solidFill>
                      <a:schemeClr val="tx1"/>
                    </a:solidFill>
                  </a:rPr>
                  <a:t>any</a:t>
                </a:r>
                <a:r>
                  <a:rPr lang="en-US" dirty="0">
                    <a:solidFill>
                      <a:schemeClr val="tx1"/>
                    </a:solidFill>
                  </a:rPr>
                  <a:t> unit vector u.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68996"/>
              </a:xfrm>
              <a:blipFill>
                <a:blip r:embed="rId2"/>
                <a:stretch>
                  <a:fillRect l="-1387" t="-1449"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cxnSpLocks/>
          </p:cNvCxnSpPr>
          <p:nvPr/>
        </p:nvCxnSpPr>
        <p:spPr>
          <a:xfrm>
            <a:off x="4729163" y="3700463"/>
            <a:ext cx="214312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93363" y="5285112"/>
            <a:ext cx="246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2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Chasing Nested Bodies with Steiner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370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 unit ball, request sequence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….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Try to minimize movement.</a:t>
                </a:r>
              </a:p>
              <a:p>
                <a:pPr marL="0" indent="0">
                  <a:buNone/>
                </a:pPr>
                <a:r>
                  <a:rPr lang="en-US" dirty="0"/>
                  <a:t>Nested condition is equivalent to support function decreasing: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again by triangle inequality: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C4AB2E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Summing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the total movement, sum telescopes. Hence the upper bound of d.</a:t>
                </a:r>
              </a:p>
              <a:p>
                <a:pPr marL="0" indent="0">
                  <a:buNone/>
                </a:pPr>
                <a:r>
                  <a:rPr lang="en-US" dirty="0"/>
                  <a:t>Can also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: similar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Lipschitz from last slide. Only small sets of the sphere can correlate a lot.</a:t>
                </a:r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37099"/>
              </a:xfrm>
              <a:blipFill>
                <a:blip r:embed="rId2"/>
                <a:stretch>
                  <a:fillRect l="-1387" t="-1458" r="-883" b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918669" y="4114655"/>
            <a:ext cx="246888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121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adapt Steiner point to general chasing convex bodies, we use the </a:t>
                </a:r>
                <a:r>
                  <a:rPr lang="en-US" b="1" dirty="0"/>
                  <a:t>work function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general metrical task system problems:</a:t>
                </a:r>
              </a:p>
              <a:p>
                <a:pPr lvl="1"/>
                <a:r>
                  <a:rPr lang="en-US" dirty="0"/>
                  <a:t>The work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minimum cost</a:t>
                </a:r>
                <a:r>
                  <a:rPr lang="en-US" dirty="0"/>
                  <a:t> of any path servicing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order and ending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We can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by moving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after servicing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cost of OPT at time t is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can be computed from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; this is how to solve for OPT with dynamic programming.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1-Lipschitz.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increases in time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For CBC,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convex</a:t>
                </a:r>
                <a:r>
                  <a:rPr lang="en-US" dirty="0"/>
                  <a:t>. Recall the whole problem is convex – averaging paths lowers the cost.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12179"/>
              </a:xfrm>
              <a:blipFill>
                <a:blip r:embed="rId2"/>
                <a:stretch>
                  <a:fillRect l="-504" t="-1466" r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9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55" y="274077"/>
            <a:ext cx="10058400" cy="1450757"/>
          </a:xfrm>
        </p:spPr>
        <p:txBody>
          <a:bodyPr/>
          <a:lstStyle/>
          <a:p>
            <a:r>
              <a:rPr lang="en-US" dirty="0"/>
              <a:t>Defining The Functional Steiner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355" y="1845733"/>
                <a:ext cx="10058400" cy="437431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Again the Steiner point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                   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⟩.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extend the key identity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to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using </a:t>
                </a:r>
                <a:r>
                  <a:rPr lang="en-US" dirty="0" err="1"/>
                  <a:t>Fenchel</a:t>
                </a:r>
                <a:r>
                  <a:rPr lang="en-US" dirty="0"/>
                  <a:t> duality.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Extreme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4AB2E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becomes tangency 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-slope hyperplane. Support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4AB2E"/>
                    </a:solidFill>
                  </a:rPr>
                  <a:t> </a:t>
                </a:r>
                <a:r>
                  <a:rPr lang="en-US" dirty="0"/>
                  <a:t>becomes </a:t>
                </a:r>
                <a:r>
                  <a:rPr lang="en-US" dirty="0">
                    <a:solidFill>
                      <a:srgbClr val="C4AB2E"/>
                    </a:solidFill>
                  </a:rPr>
                  <a:t>concave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C4AB2E"/>
                    </a:solidFill>
                  </a:rPr>
                  <a:t>Fenchel</a:t>
                </a:r>
                <a:r>
                  <a:rPr lang="en-US" dirty="0">
                    <a:solidFill>
                      <a:srgbClr val="C4AB2E"/>
                    </a:solidFill>
                  </a:rPr>
                  <a:t> dual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of</a:t>
                </a:r>
                <a:r>
                  <a:rPr lang="en-US" dirty="0">
                    <a:solidFill>
                      <a:srgbClr val="C4AB2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sz="1000" dirty="0"/>
              </a:p>
              <a:p>
                <a:pPr marL="0" indent="0">
                  <a:buNone/>
                </a:pPr>
                <a:r>
                  <a:rPr lang="en-US" sz="9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nary>
                            <m:naryPr>
                              <m:supHide m:val="on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rgbClr val="C4AB2E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4AB2E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</m:e>
                      </m:func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−⟨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⟩.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y-intercept of 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–slope tangent plane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finite for 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concave, and increasing in time starting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355" y="1845733"/>
                <a:ext cx="10058400" cy="4374313"/>
              </a:xfrm>
              <a:blipFill>
                <a:blip r:embed="rId2"/>
                <a:stretch>
                  <a:fillRect l="-1009" t="-1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</p:cNvCxnSpPr>
          <p:nvPr/>
        </p:nvCxnSpPr>
        <p:spPr>
          <a:xfrm>
            <a:off x="4874568" y="4170624"/>
            <a:ext cx="2483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032603" y="2231980"/>
            <a:ext cx="228600" cy="62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94392" y="2240774"/>
            <a:ext cx="182880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756252" y="4172079"/>
            <a:ext cx="224638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6C3C6E-FB19-004D-B0C3-AACD6C89EF75}"/>
              </a:ext>
            </a:extLst>
          </p:cNvPr>
          <p:cNvGrpSpPr/>
          <p:nvPr/>
        </p:nvGrpSpPr>
        <p:grpSpPr>
          <a:xfrm>
            <a:off x="6482313" y="2455470"/>
            <a:ext cx="5556847" cy="3838437"/>
            <a:chOff x="6482313" y="2455470"/>
            <a:chExt cx="5556847" cy="38384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34B450-47B8-BB4B-B5DE-C63C761A655B}"/>
                </a:ext>
              </a:extLst>
            </p:cNvPr>
            <p:cNvGrpSpPr/>
            <p:nvPr/>
          </p:nvGrpSpPr>
          <p:grpSpPr>
            <a:xfrm>
              <a:off x="6482313" y="2455470"/>
              <a:ext cx="5556847" cy="3838437"/>
              <a:chOff x="6482313" y="2455470"/>
              <a:chExt cx="5556847" cy="383843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482313" y="2455470"/>
                <a:ext cx="5556847" cy="3838437"/>
                <a:chOff x="6264345" y="2545847"/>
                <a:chExt cx="5556847" cy="3838437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64345" y="2545847"/>
                  <a:ext cx="5556847" cy="353066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8753701" y="6076507"/>
                      <a:ext cx="6739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400"/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3701" y="6076507"/>
                      <a:ext cx="673966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" name="Straight Arrow Connector 7"/>
                <p:cNvCxnSpPr>
                  <a:endCxn id="14" idx="2"/>
                </p:cNvCxnSpPr>
                <p:nvPr/>
              </p:nvCxnSpPr>
              <p:spPr>
                <a:xfrm>
                  <a:off x="9042769" y="5305647"/>
                  <a:ext cx="0" cy="77086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8057268" y="3757179"/>
                      <a:ext cx="127227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>
                        <a:solidFill>
                          <a:srgbClr val="7030A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7268" y="3757179"/>
                      <a:ext cx="1272271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9CD10B83-B84A-6443-B7CC-7E3B72AAFBB3}"/>
                      </a:ext>
                    </a:extLst>
                  </p:cNvPr>
                  <p:cNvSpPr txBox="1"/>
                  <p:nvPr/>
                </p:nvSpPr>
                <p:spPr>
                  <a:xfrm>
                    <a:off x="9662813" y="4953660"/>
                    <a:ext cx="225901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𝐶𝑜𝑠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a14:m>
                    <a:r>
                      <a:rPr lang="en-US" sz="1400" dirty="0"/>
                      <a:t> </a:t>
                    </a:r>
                  </a:p>
                  <a:p>
                    <a:r>
                      <a:rPr lang="en-US" sz="1400" dirty="0"/>
                      <a:t>is at least this high.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9CD10B83-B84A-6443-B7CC-7E3B72AAFB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2813" y="4953660"/>
                    <a:ext cx="225901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59" b="-238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E675AA73-04CA-8D41-B7ED-297869693C5C}"/>
                      </a:ext>
                    </a:extLst>
                  </p:cNvPr>
                  <p:cNvSpPr txBox="1"/>
                  <p:nvPr/>
                </p:nvSpPr>
                <p:spPr>
                  <a:xfrm>
                    <a:off x="8107177" y="5991423"/>
                    <a:ext cx="67268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E675AA73-04CA-8D41-B7ED-297869693C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7177" y="5991423"/>
                    <a:ext cx="672684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9259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B0875E6-ED93-DB46-ABCF-AE974D1213BC}"/>
                      </a:ext>
                    </a:extLst>
                  </p:cNvPr>
                  <p:cNvSpPr txBox="1"/>
                  <p:nvPr/>
                </p:nvSpPr>
                <p:spPr>
                  <a:xfrm>
                    <a:off x="9732040" y="6032296"/>
                    <a:ext cx="67268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(−1)</m:t>
                          </m:r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B0875E6-ED93-DB46-ABCF-AE974D1213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2040" y="6032296"/>
                    <a:ext cx="672685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704" r="-9259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555B64B-BBE1-2A4F-9EA1-93286A750E4A}"/>
                </a:ext>
              </a:extLst>
            </p:cNvPr>
            <p:cNvCxnSpPr/>
            <p:nvPr/>
          </p:nvCxnSpPr>
          <p:spPr>
            <a:xfrm flipH="1">
              <a:off x="9260737" y="5215270"/>
              <a:ext cx="769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247660" cy="40233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compute Functional Steiner Point in 1 dimension, intersect the tangent lines with slope +1, -1.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Equivalent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These tangents move up over time. Horizontal movement </a:t>
                </a:r>
              </a:p>
              <a:p>
                <a:pPr marL="0" indent="0">
                  <a:buNone/>
                </a:pP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bounded by the tangent lines’ upward movement.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tangents are high,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is high </a:t>
                </a:r>
              </a:p>
              <a:p>
                <a:pPr marL="0" indent="0">
                  <a:buNone/>
                </a:pPr>
                <a:r>
                  <a:rPr lang="en-US" dirty="0"/>
                  <a:t>because tangents are lower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Hence this is 1-competitive.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247660" cy="4023360"/>
              </a:xfrm>
              <a:blipFill>
                <a:blip r:embed="rId8"/>
                <a:stretch>
                  <a:fillRect l="-1361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Picture in 1 Dimension</a:t>
            </a:r>
          </a:p>
        </p:txBody>
      </p:sp>
    </p:spTree>
    <p:extLst>
      <p:ext uri="{BB962C8B-B14F-4D97-AF65-F5344CB8AC3E}">
        <p14:creationId xmlns:p14="http://schemas.microsoft.com/office/powerpoint/2010/main" val="9969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Steiner Point is an Online Selector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9900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nary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Lemma: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By construction,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weighted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800100" lvl="2" indent="0">
                  <a:buNone/>
                </a:pPr>
                <a:r>
                  <a:rPr lang="en-US" sz="1700" dirty="0"/>
                  <a:t>		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700" dirty="0"/>
                  <a:t>, the best path ending at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700" dirty="0"/>
                  <a:t> came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700" dirty="0"/>
                  <a:t>. </a:t>
                </a:r>
                <a14:m>
                  <m:oMath xmlns:m="http://schemas.openxmlformats.org/officeDocument/2006/math">
                    <m:r>
                      <a:rPr lang="en-US" sz="17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700" dirty="0"/>
                  <a:t> is a unit vector pointing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7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Lemma follows by convexity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9900" cy="4023360"/>
              </a:xfrm>
              <a:blipFill>
                <a:blip r:embed="rId2"/>
                <a:stretch>
                  <a:fillRect l="-1290" t="-160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122779" y="2022474"/>
            <a:ext cx="1828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91B82C-06B1-F44A-965F-F46455BA66F4}"/>
              </a:ext>
            </a:extLst>
          </p:cNvPr>
          <p:cNvGrpSpPr/>
          <p:nvPr/>
        </p:nvGrpSpPr>
        <p:grpSpPr>
          <a:xfrm>
            <a:off x="8398714" y="4933733"/>
            <a:ext cx="2454165" cy="1043735"/>
            <a:chOff x="8398714" y="4933733"/>
            <a:chExt cx="2454165" cy="1043735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DFC8C908-CFDE-4940-AC84-D667DECF1DC8}"/>
                </a:ext>
              </a:extLst>
            </p:cNvPr>
            <p:cNvSpPr/>
            <p:nvPr/>
          </p:nvSpPr>
          <p:spPr>
            <a:xfrm>
              <a:off x="9352098" y="5201587"/>
              <a:ext cx="1500781" cy="775881"/>
            </a:xfrm>
            <a:prstGeom prst="trapezoid">
              <a:avLst/>
            </a:prstGeom>
            <a:solidFill>
              <a:schemeClr val="accent1">
                <a:alpha val="6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552251-E214-B34A-8ED4-BB53AEDF36C6}"/>
                </a:ext>
              </a:extLst>
            </p:cNvPr>
            <p:cNvSpPr/>
            <p:nvPr/>
          </p:nvSpPr>
          <p:spPr>
            <a:xfrm>
              <a:off x="9410341" y="547022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0CD195-1454-DE45-89E6-4C23B57EFB74}"/>
                </a:ext>
              </a:extLst>
            </p:cNvPr>
            <p:cNvSpPr/>
            <p:nvPr/>
          </p:nvSpPr>
          <p:spPr>
            <a:xfrm>
              <a:off x="8580059" y="52406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F77A03-2960-8D41-8768-77797C5F7931}"/>
                    </a:ext>
                  </a:extLst>
                </p:cNvPr>
                <p:cNvSpPr txBox="1"/>
                <p:nvPr/>
              </p:nvSpPr>
              <p:spPr>
                <a:xfrm>
                  <a:off x="8398714" y="4933733"/>
                  <a:ext cx="343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F77A03-2960-8D41-8768-77797C5F7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714" y="4933733"/>
                  <a:ext cx="34327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8BB5FFA-8760-1843-92D1-47E12AED0092}"/>
                    </a:ext>
                  </a:extLst>
                </p:cNvPr>
                <p:cNvSpPr txBox="1"/>
                <p:nvPr/>
              </p:nvSpPr>
              <p:spPr>
                <a:xfrm>
                  <a:off x="9197212" y="5122567"/>
                  <a:ext cx="343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8BB5FFA-8760-1843-92D1-47E12AED0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7212" y="5122567"/>
                  <a:ext cx="3432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9FB8A8C-17E9-FD4B-A6BD-85CE9FAE9F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53807" y="5326660"/>
              <a:ext cx="699067" cy="2069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553C16D-CD87-DD49-A045-CE444771277A}"/>
              </a:ext>
            </a:extLst>
          </p:cNvPr>
          <p:cNvSpPr/>
          <p:nvPr/>
        </p:nvSpPr>
        <p:spPr>
          <a:xfrm>
            <a:off x="7814482" y="5786121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A73648-410C-4C4A-A224-A9884327750A}"/>
              </a:ext>
            </a:extLst>
          </p:cNvPr>
          <p:cNvSpPr/>
          <p:nvPr/>
        </p:nvSpPr>
        <p:spPr>
          <a:xfrm>
            <a:off x="8685227" y="5869094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5FA5D5-E3A7-F341-B564-FB9D74353524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8822387" y="5587301"/>
            <a:ext cx="608041" cy="288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99D0E0-6F12-D94A-99AD-29995549081B}"/>
              </a:ext>
            </a:extLst>
          </p:cNvPr>
          <p:cNvCxnSpPr>
            <a:cxnSpLocks/>
          </p:cNvCxnSpPr>
          <p:nvPr/>
        </p:nvCxnSpPr>
        <p:spPr>
          <a:xfrm>
            <a:off x="7968901" y="5854701"/>
            <a:ext cx="700883" cy="55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FAA459-722D-E347-B2D2-92692CEC7F36}"/>
                  </a:ext>
                </a:extLst>
              </p:cNvPr>
              <p:cNvSpPr txBox="1"/>
              <p:nvPr/>
            </p:nvSpPr>
            <p:spPr>
              <a:xfrm>
                <a:off x="8539579" y="5513188"/>
                <a:ext cx="343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FAA459-722D-E347-B2D2-92692CEC7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579" y="5513188"/>
                <a:ext cx="343277" cy="369332"/>
              </a:xfrm>
              <a:prstGeom prst="rect">
                <a:avLst/>
              </a:prstGeom>
              <a:blipFill>
                <a:blip r:embed="rId5"/>
                <a:stretch>
                  <a:fillRect r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D4F33D-97CD-F245-90E8-2198287F0CC0}"/>
                  </a:ext>
                </a:extLst>
              </p:cNvPr>
              <p:cNvSpPr txBox="1"/>
              <p:nvPr/>
            </p:nvSpPr>
            <p:spPr>
              <a:xfrm>
                <a:off x="7723144" y="5461845"/>
                <a:ext cx="343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D4F33D-97CD-F245-90E8-2198287F0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144" y="5461845"/>
                <a:ext cx="343277" cy="369332"/>
              </a:xfrm>
              <a:prstGeom prst="rect">
                <a:avLst/>
              </a:prstGeom>
              <a:blipFill>
                <a:blip r:embed="rId6"/>
                <a:stretch>
                  <a:fillRect r="-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719686-6CB3-604E-9C73-61CC84D163F5}"/>
                  </a:ext>
                </a:extLst>
              </p:cNvPr>
              <p:cNvSpPr txBox="1"/>
              <p:nvPr/>
            </p:nvSpPr>
            <p:spPr>
              <a:xfrm>
                <a:off x="9820822" y="5318564"/>
                <a:ext cx="343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719686-6CB3-604E-9C73-61CC84D16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822" y="5318564"/>
                <a:ext cx="343277" cy="369332"/>
              </a:xfrm>
              <a:prstGeom prst="rect">
                <a:avLst/>
              </a:prstGeom>
              <a:blipFill>
                <a:blip r:embed="rId7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5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495" y="1920488"/>
                <a:ext cx="10407876" cy="46751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Recall:	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solidFill>
                          <a:srgbClr val="C4AB2E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solidFill>
                          <a:srgbClr val="C4AB2E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C4AB2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4AB2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4AB2E"/>
                                    </a:solidFill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4AB2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4AB2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4AB2E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4AB2E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4AB2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4AB2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−⟨</m:t>
                            </m:r>
                            <m:r>
                              <a:rPr lang="en-US" b="0" i="1" smtClean="0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C4AB2E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Properties of work and dual work function: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b="1" dirty="0">
                    <a:solidFill>
                      <a:srgbClr val="7030A0"/>
                    </a:solidFill>
                  </a:rPr>
                  <a:t>concave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</a:rPr>
                  <a:t>increasing in time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OPT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Again, concentration of measure gives the alternate bound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495" y="1920488"/>
                <a:ext cx="10407876" cy="4675184"/>
              </a:xfrm>
              <a:blipFill>
                <a:blip r:embed="rId2"/>
                <a:stretch>
                  <a:fillRect l="-1462" t="-13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B9177-D459-C64D-A038-E71E8A09C941}"/>
                  </a:ext>
                </a:extLst>
              </p:cNvPr>
              <p:cNvSpPr txBox="1"/>
              <p:nvPr/>
            </p:nvSpPr>
            <p:spPr>
              <a:xfrm>
                <a:off x="7310920" y="4634656"/>
                <a:ext cx="2020361" cy="687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B9177-D459-C64D-A038-E71E8A09C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20" y="4634656"/>
                <a:ext cx="2020361" cy="687304"/>
              </a:xfrm>
              <a:prstGeom prst="rect">
                <a:avLst/>
              </a:prstGeom>
              <a:blipFill>
                <a:blip r:embed="rId3"/>
                <a:stretch>
                  <a:fillRect l="-28302" t="-163636" b="-23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Functional Steiner Point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-Competitive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65" t="-7692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cxnSpLocks/>
          </p:cNvCxnSpPr>
          <p:nvPr/>
        </p:nvCxnSpPr>
        <p:spPr>
          <a:xfrm>
            <a:off x="4750670" y="2104619"/>
            <a:ext cx="185827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9617" y="4918348"/>
            <a:ext cx="246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12DBAE-9F07-6446-8395-A30C939F4CB0}"/>
                  </a:ext>
                </a:extLst>
              </p:cNvPr>
              <p:cNvSpPr txBox="1"/>
              <p:nvPr/>
            </p:nvSpPr>
            <p:spPr>
              <a:xfrm>
                <a:off x="724166" y="4576404"/>
                <a:ext cx="2434962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12DBAE-9F07-6446-8395-A30C939F4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66" y="4576404"/>
                <a:ext cx="2434962" cy="764505"/>
              </a:xfrm>
              <a:prstGeom prst="rect">
                <a:avLst/>
              </a:prstGeom>
              <a:blipFill>
                <a:blip r:embed="rId5"/>
                <a:stretch>
                  <a:fillRect l="-27979" t="-122951" b="-16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6EF109-75D5-1544-8A8B-772FC3C076DE}"/>
                  </a:ext>
                </a:extLst>
              </p:cNvPr>
              <p:cNvSpPr txBox="1"/>
              <p:nvPr/>
            </p:nvSpPr>
            <p:spPr>
              <a:xfrm>
                <a:off x="1918493" y="5361076"/>
                <a:ext cx="13644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6EF109-75D5-1544-8A8B-772FC3C0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93" y="5361076"/>
                <a:ext cx="136447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E8492-8138-C848-B39B-A6B0D8BA6D5C}"/>
                  </a:ext>
                </a:extLst>
              </p:cNvPr>
              <p:cNvSpPr txBox="1"/>
              <p:nvPr/>
            </p:nvSpPr>
            <p:spPr>
              <a:xfrm>
                <a:off x="3021030" y="5361077"/>
                <a:ext cx="1954638" cy="728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lim>
                      </m:limLow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E8492-8138-C848-B39B-A6B0D8BA6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030" y="5361077"/>
                <a:ext cx="1954638" cy="7284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3F72DE-CA72-3842-A6C9-132DF30874E2}"/>
                  </a:ext>
                </a:extLst>
              </p:cNvPr>
              <p:cNvSpPr txBox="1"/>
              <p:nvPr/>
            </p:nvSpPr>
            <p:spPr>
              <a:xfrm>
                <a:off x="4720348" y="5361077"/>
                <a:ext cx="21699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∎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3F72DE-CA72-3842-A6C9-132DF3087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48" y="5361077"/>
                <a:ext cx="216995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6342A9-9F14-384B-B0A2-57351875750A}"/>
                  </a:ext>
                </a:extLst>
              </p:cNvPr>
              <p:cNvSpPr txBox="1"/>
              <p:nvPr/>
            </p:nvSpPr>
            <p:spPr>
              <a:xfrm>
                <a:off x="3282969" y="4586487"/>
                <a:ext cx="3774112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baseline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baseline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baseline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baseline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baseline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6342A9-9F14-384B-B0A2-573518757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69" y="4586487"/>
                <a:ext cx="3774112" cy="764505"/>
              </a:xfrm>
              <a:prstGeom prst="rect">
                <a:avLst/>
              </a:prstGeom>
              <a:blipFill>
                <a:blip r:embed="rId9"/>
                <a:stretch>
                  <a:fillRect l="-10067" t="-144262" b="-20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03F58A-DD65-C740-BA58-76E89A8D232F}"/>
              </a:ext>
            </a:extLst>
          </p:cNvPr>
          <p:cNvCxnSpPr/>
          <p:nvPr/>
        </p:nvCxnSpPr>
        <p:spPr>
          <a:xfrm>
            <a:off x="4150260" y="4892911"/>
            <a:ext cx="246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A83F8B-AB1A-874C-ABDF-B4828DB3F148}"/>
                  </a:ext>
                </a:extLst>
              </p:cNvPr>
              <p:cNvSpPr txBox="1"/>
              <p:nvPr/>
            </p:nvSpPr>
            <p:spPr>
              <a:xfrm>
                <a:off x="3045564" y="4706478"/>
                <a:ext cx="47481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A83F8B-AB1A-874C-ABDF-B4828DB3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564" y="4706478"/>
                <a:ext cx="47481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C0469A-FE66-7C49-B896-1140A3999F55}"/>
                  </a:ext>
                </a:extLst>
              </p:cNvPr>
              <p:cNvSpPr txBox="1"/>
              <p:nvPr/>
            </p:nvSpPr>
            <p:spPr>
              <a:xfrm>
                <a:off x="6925188" y="4714695"/>
                <a:ext cx="4748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C0469A-FE66-7C49-B896-1140A3999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188" y="4714695"/>
                <a:ext cx="47480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2BA1D7-07E8-8D4C-8352-C6D62F07749A}"/>
                  </a:ext>
                </a:extLst>
              </p:cNvPr>
              <p:cNvSpPr txBox="1"/>
              <p:nvPr/>
            </p:nvSpPr>
            <p:spPr>
              <a:xfrm>
                <a:off x="1681088" y="5321960"/>
                <a:ext cx="4748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2BA1D7-07E8-8D4C-8352-C6D62F07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88" y="5321960"/>
                <a:ext cx="47480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6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64" y="295395"/>
            <a:ext cx="10763543" cy="1450757"/>
          </a:xfrm>
        </p:spPr>
        <p:txBody>
          <a:bodyPr/>
          <a:lstStyle/>
          <a:p>
            <a:r>
              <a:rPr lang="en-US" dirty="0"/>
              <a:t>Chasing Convex Functions Directly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545662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Functional Steiner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works directly to chase convex functions. No reduction needed.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Movement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OPT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service cost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OPT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Overall d+1 competitive.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545662" cy="4023360"/>
              </a:xfrm>
              <a:blipFill>
                <a:blip r:embed="rId2"/>
                <a:stretch>
                  <a:fillRect l="-1322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8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Steiner Point via Level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10761345" cy="440559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a (convex) level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As a convex set it has a Steiner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large enough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The dual definition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uses tangent hyperplanes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slopes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These hyperplanes are tangent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 at tangency </a:t>
                </a:r>
                <a:r>
                  <a:rPr lang="en-US" dirty="0">
                    <a:solidFill>
                      <a:schemeClr val="tx1"/>
                    </a:solidFill>
                  </a:rPr>
                  <a:t>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Now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term in the definition cancels by symmetry: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i="1">
                          <a:solidFill>
                            <a:srgbClr val="C4AB2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pHide m:val="on"/>
                          <m:ctrlP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i="1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4AB2E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4AB2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4AB2E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C4AB2E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Actually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[AGGT 19]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⌈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𝐶𝑜𝑠𝑡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𝑂𝑃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⌉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but their proof is different.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10761345" cy="4405597"/>
              </a:xfrm>
              <a:blipFill>
                <a:blip r:embed="rId2"/>
                <a:stretch>
                  <a:fillRect l="-1060" t="-1724" b="-23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A239E8-A3F0-1948-A5AC-80B3BED0959D}"/>
              </a:ext>
            </a:extLst>
          </p:cNvPr>
          <p:cNvCxnSpPr>
            <a:cxnSpLocks/>
          </p:cNvCxnSpPr>
          <p:nvPr/>
        </p:nvCxnSpPr>
        <p:spPr>
          <a:xfrm>
            <a:off x="4267199" y="4837308"/>
            <a:ext cx="185827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D1F517-6178-9049-93F8-3606634D84E6}"/>
              </a:ext>
            </a:extLst>
          </p:cNvPr>
          <p:cNvCxnSpPr>
            <a:cxnSpLocks/>
          </p:cNvCxnSpPr>
          <p:nvPr/>
        </p:nvCxnSpPr>
        <p:spPr>
          <a:xfrm>
            <a:off x="3673365" y="5336550"/>
            <a:ext cx="185827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3B74CF-99D4-A94A-B36D-0E9DC886F687}"/>
              </a:ext>
            </a:extLst>
          </p:cNvPr>
          <p:cNvCxnSpPr>
            <a:cxnSpLocks/>
          </p:cNvCxnSpPr>
          <p:nvPr/>
        </p:nvCxnSpPr>
        <p:spPr>
          <a:xfrm>
            <a:off x="6815959" y="4837308"/>
            <a:ext cx="185827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9F1B14-6FD1-0746-B41E-B3D495ED3B81}"/>
              </a:ext>
            </a:extLst>
          </p:cNvPr>
          <p:cNvCxnSpPr>
            <a:cxnSpLocks/>
          </p:cNvCxnSpPr>
          <p:nvPr/>
        </p:nvCxnSpPr>
        <p:spPr>
          <a:xfrm>
            <a:off x="6579470" y="5354865"/>
            <a:ext cx="185827" cy="0"/>
          </a:xfrm>
          <a:prstGeom prst="line">
            <a:avLst/>
          </a:prstGeom>
          <a:ln w="19050">
            <a:solidFill>
              <a:srgbClr val="C4AB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(Functional) Steiner point works in any normed space. </a:t>
                </a:r>
              </a:p>
              <a:p>
                <a:pPr marL="0" indent="0">
                  <a:buNone/>
                </a:pPr>
                <a:r>
                  <a:rPr lang="en-US" dirty="0"/>
                  <a:t>	In general, integrate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in the </a:t>
                </a:r>
                <a:r>
                  <a:rPr lang="en-US" b="1" dirty="0"/>
                  <a:t>dual</a:t>
                </a:r>
                <a:r>
                  <a:rPr lang="en-US" dirty="0"/>
                  <a:t> ball/sphere.</a:t>
                </a:r>
              </a:p>
              <a:p>
                <a:pPr marL="0" indent="0">
                  <a:buNone/>
                </a:pPr>
                <a:r>
                  <a:rPr lang="en-US" dirty="0"/>
                  <a:t>	Use </a:t>
                </a:r>
                <a:r>
                  <a:rPr lang="en-US" b="1" dirty="0"/>
                  <a:t>cone measure</a:t>
                </a:r>
                <a:r>
                  <a:rPr lang="en-US" dirty="0"/>
                  <a:t> on sphere: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dirty="0"/>
                  <a:t> for random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Theorem: Functional Steiner Point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-competitive for chasing convex bodies in </a:t>
                </a:r>
                <a:r>
                  <a:rPr lang="en-US" b="1" dirty="0"/>
                  <a:t>any</a:t>
                </a:r>
                <a:r>
                  <a:rPr lang="en-US" dirty="0"/>
                  <a:t> norm. 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r>
                  <a:rPr lang="en-US" dirty="0"/>
                  <a:t>	Proof is exactly the same.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 bound is specific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4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4743"/>
          <a:stretch/>
        </p:blipFill>
        <p:spPr>
          <a:xfrm>
            <a:off x="1828800" y="1828800"/>
            <a:ext cx="9011943" cy="3735010"/>
          </a:xfrm>
        </p:spPr>
      </p:pic>
    </p:spTree>
    <p:extLst>
      <p:ext uri="{BB962C8B-B14F-4D97-AF65-F5344CB8AC3E}">
        <p14:creationId xmlns:p14="http://schemas.microsoft.com/office/powerpoint/2010/main" val="114991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 and Follow-Ups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447" y="1737360"/>
                <a:ext cx="11711354" cy="42238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Competitive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tight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/>
                  <a:t>. More precision for other norms? Only lower bounds are from nested case.</a:t>
                </a:r>
              </a:p>
              <a:p>
                <a:pPr marL="0" indent="0"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≥2, </m:t>
                    </m:r>
                  </m:oMath>
                </a14:m>
                <a:r>
                  <a:rPr lang="en-US" dirty="0"/>
                  <a:t>tight up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</m:e>
                    </m:rad>
                  </m:oMath>
                </a14:m>
                <a:r>
                  <a:rPr lang="en-US" dirty="0"/>
                  <a:t>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dirty="0"/>
                  <a:t>, polynomial gap even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/>
                  <a:t>More specific/general problems: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/>
                  <a:t>	[</a:t>
                </a:r>
                <a:r>
                  <a:rPr lang="en-US" sz="1400" dirty="0"/>
                  <a:t>Argue-Gupta-</a:t>
                </a:r>
                <a:r>
                  <a:rPr lang="en-US" sz="1400" dirty="0" err="1"/>
                  <a:t>Guruganesh</a:t>
                </a:r>
                <a:r>
                  <a:rPr lang="en-US" sz="1400" dirty="0"/>
                  <a:t> 20</a:t>
                </a:r>
                <a:r>
                  <a:rPr lang="en-US" dirty="0"/>
                  <a:t>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-competitive alg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strongly convex functions. Lower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/>
                  <a:t>	[</a:t>
                </a:r>
                <a:r>
                  <a:rPr lang="en-US" sz="1400" dirty="0" err="1"/>
                  <a:t>Bubeck</a:t>
                </a:r>
                <a:r>
                  <a:rPr lang="en-US" sz="1400" dirty="0"/>
                  <a:t>-</a:t>
                </a:r>
                <a:r>
                  <a:rPr lang="en-US" sz="1400" dirty="0" err="1"/>
                  <a:t>Rabani</a:t>
                </a:r>
                <a:r>
                  <a:rPr lang="en-US" sz="1400" dirty="0"/>
                  <a:t>-</a:t>
                </a:r>
                <a:r>
                  <a:rPr lang="en-US" sz="1400" b="1" dirty="0"/>
                  <a:t>S</a:t>
                </a:r>
                <a:r>
                  <a:rPr lang="en-US" sz="1400" dirty="0"/>
                  <a:t> 20</a:t>
                </a:r>
                <a:r>
                  <a:rPr lang="en-US" dirty="0"/>
                  <a:t>]: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impossible to chase convex bodies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servers competitively.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b="1" dirty="0"/>
                  <a:t>			</a:t>
                </a:r>
                <a:r>
                  <a:rPr lang="en-US" dirty="0"/>
                  <a:t>Reduction to k-server for nice cost functions, including strongly convex.</a:t>
                </a:r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[</a:t>
                </a:r>
                <a:r>
                  <a:rPr lang="en-US" sz="1400" dirty="0" err="1"/>
                  <a:t>Bubeck</a:t>
                </a:r>
                <a:r>
                  <a:rPr lang="en-US" sz="1400" dirty="0"/>
                  <a:t>-Li-Luo-Wei 19</a:t>
                </a:r>
                <a:r>
                  <a:rPr lang="en-US" dirty="0"/>
                  <a:t>] gives a </a:t>
                </a:r>
                <a:r>
                  <a:rPr lang="en-US" dirty="0" err="1"/>
                  <a:t>blackbox</a:t>
                </a:r>
                <a:r>
                  <a:rPr lang="en-US" dirty="0"/>
                  <a:t> application to multi-armed bandit learning. More connections to discover?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447" y="1737360"/>
                <a:ext cx="11711354" cy="4223825"/>
              </a:xfrm>
              <a:blipFill>
                <a:blip r:embed="rId2"/>
                <a:stretch>
                  <a:fillRect l="-1300" t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4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83410"/>
            <a:ext cx="11563350" cy="4542366"/>
          </a:xfrm>
        </p:spPr>
        <p:txBody>
          <a:bodyPr numCol="2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[ABNPSS 16] </a:t>
            </a:r>
            <a:r>
              <a:rPr lang="en-US" sz="1400" dirty="0" err="1"/>
              <a:t>Antonios</a:t>
            </a:r>
            <a:r>
              <a:rPr lang="en-US" sz="1400" dirty="0"/>
              <a:t> Antoniadis, Neal Barcelo, Michael </a:t>
            </a:r>
            <a:r>
              <a:rPr lang="en-US" sz="1400" dirty="0" err="1"/>
              <a:t>Hugent</a:t>
            </a:r>
            <a:r>
              <a:rPr lang="en-US" sz="1400" dirty="0"/>
              <a:t>, Kirk </a:t>
            </a:r>
            <a:r>
              <a:rPr lang="en-US" sz="1400" dirty="0" err="1"/>
              <a:t>Pruhs</a:t>
            </a:r>
            <a:r>
              <a:rPr lang="en-US" sz="1400" dirty="0"/>
              <a:t>, Kevin </a:t>
            </a:r>
            <a:r>
              <a:rPr lang="en-US" sz="1400" dirty="0" err="1"/>
              <a:t>Schewior</a:t>
            </a:r>
            <a:r>
              <a:rPr lang="en-US" sz="1400" dirty="0"/>
              <a:t>, Michele </a:t>
            </a:r>
            <a:r>
              <a:rPr lang="en-US" sz="1400" dirty="0" err="1"/>
              <a:t>Scquizzato</a:t>
            </a:r>
            <a:r>
              <a:rPr lang="en-US" sz="1400" dirty="0"/>
              <a:t>. Chasing convex bodies and functions.  LATIN 2016.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[ABCGL 18] C.J. Argue, Sébastien </a:t>
            </a:r>
            <a:r>
              <a:rPr lang="en-US" sz="1400" dirty="0" err="1"/>
              <a:t>Bubeck</a:t>
            </a:r>
            <a:r>
              <a:rPr lang="en-US" sz="1400" dirty="0"/>
              <a:t>, Michael B. Cohen, Anupam Gupta, and Yin Tat Lee. A nearly-linear bound for chasing nested convex bodies. SODA 2019.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[AGGT 19] C.J. Argue, Anupam Gupta, Guru </a:t>
            </a:r>
            <a:r>
              <a:rPr lang="en-US" sz="1400" dirty="0" err="1"/>
              <a:t>Guruganesh</a:t>
            </a:r>
            <a:r>
              <a:rPr lang="en-US" sz="1400" dirty="0"/>
              <a:t>, </a:t>
            </a:r>
            <a:r>
              <a:rPr lang="en-US" sz="1400" dirty="0" err="1"/>
              <a:t>Ziye</a:t>
            </a:r>
            <a:r>
              <a:rPr lang="en-US" sz="1400" dirty="0"/>
              <a:t> Tang. Chasing convex bodies with linear competitive ratio. SODA 2020.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[CGW 18] </a:t>
            </a:r>
            <a:r>
              <a:rPr lang="en-US" sz="1400" dirty="0" err="1"/>
              <a:t>Niangjun</a:t>
            </a:r>
            <a:r>
              <a:rPr lang="en-US" sz="1400" dirty="0"/>
              <a:t> Chen, Gautam </a:t>
            </a:r>
            <a:r>
              <a:rPr lang="en-US" sz="1400" dirty="0" err="1"/>
              <a:t>Goel</a:t>
            </a:r>
            <a:r>
              <a:rPr lang="en-US" sz="1400" dirty="0"/>
              <a:t>, Adam Wierman. Smoothed Online Convex Optimization in High Dimensions  via Online Balanced Descent. 2018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[BBEKU 18] Nikhil Bansal, Martin Bohm, Marek Elias, </a:t>
            </a:r>
            <a:r>
              <a:rPr lang="en-US" sz="1400" dirty="0" err="1"/>
              <a:t>Grigorios</a:t>
            </a:r>
            <a:r>
              <a:rPr lang="en-US" sz="1400" dirty="0"/>
              <a:t> </a:t>
            </a:r>
            <a:r>
              <a:rPr lang="en-US" sz="1400" dirty="0" err="1"/>
              <a:t>Koumoutsos</a:t>
            </a:r>
            <a:r>
              <a:rPr lang="en-US" sz="1400" dirty="0"/>
              <a:t>, </a:t>
            </a:r>
            <a:r>
              <a:rPr lang="en-US" sz="1400" dirty="0" err="1"/>
              <a:t>Seeun</a:t>
            </a:r>
            <a:r>
              <a:rPr lang="en-US" sz="1400" dirty="0"/>
              <a:t> William </a:t>
            </a:r>
            <a:r>
              <a:rPr lang="en-US" sz="1400" dirty="0" err="1"/>
              <a:t>Umboh</a:t>
            </a:r>
            <a:r>
              <a:rPr lang="en-US" sz="1400" dirty="0"/>
              <a:t>. Nested convex bodies are </a:t>
            </a:r>
            <a:r>
              <a:rPr lang="en-US" sz="1400" dirty="0" err="1"/>
              <a:t>chaseable</a:t>
            </a:r>
            <a:r>
              <a:rPr lang="en-US" sz="1400" dirty="0"/>
              <a:t>. SODA, 2018.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[BKLLS 18] Sébastien </a:t>
            </a:r>
            <a:r>
              <a:rPr lang="en-US" sz="1400" dirty="0" err="1"/>
              <a:t>Bubeck</a:t>
            </a:r>
            <a:r>
              <a:rPr lang="en-US" sz="1400" dirty="0"/>
              <a:t>, </a:t>
            </a:r>
            <a:r>
              <a:rPr lang="en-US" sz="1400" dirty="0" err="1"/>
              <a:t>Bo’az</a:t>
            </a:r>
            <a:r>
              <a:rPr lang="en-US" sz="1400" dirty="0"/>
              <a:t> </a:t>
            </a:r>
            <a:r>
              <a:rPr lang="en-US" sz="1400" dirty="0" err="1"/>
              <a:t>Klartag</a:t>
            </a:r>
            <a:r>
              <a:rPr lang="en-US" sz="1400" dirty="0"/>
              <a:t>, Yin Tat Lee, </a:t>
            </a:r>
            <a:r>
              <a:rPr lang="en-US" sz="1400" dirty="0" err="1"/>
              <a:t>Yuanzhi</a:t>
            </a:r>
            <a:r>
              <a:rPr lang="en-US" sz="1400" dirty="0"/>
              <a:t> Li, Mark </a:t>
            </a:r>
            <a:r>
              <a:rPr lang="en-US" sz="1400" dirty="0" err="1"/>
              <a:t>Sellke</a:t>
            </a:r>
            <a:r>
              <a:rPr lang="en-US" sz="1400" dirty="0"/>
              <a:t>. Chasing nested convex bodies nearly optimally. SODA 2020.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[BLLS 18] Sébastien </a:t>
            </a:r>
            <a:r>
              <a:rPr lang="en-US" sz="1400" dirty="0" err="1"/>
              <a:t>Bubeck</a:t>
            </a:r>
            <a:r>
              <a:rPr lang="en-US" sz="1400" dirty="0"/>
              <a:t>, Yin Tat Lee, </a:t>
            </a:r>
            <a:r>
              <a:rPr lang="en-US" sz="1400" dirty="0" err="1"/>
              <a:t>Yuanzhi</a:t>
            </a:r>
            <a:r>
              <a:rPr lang="en-US" sz="1400" dirty="0"/>
              <a:t> Li, Mark </a:t>
            </a:r>
            <a:r>
              <a:rPr lang="en-US" sz="1400" dirty="0" err="1"/>
              <a:t>Sellke</a:t>
            </a:r>
            <a:r>
              <a:rPr lang="en-US" sz="1400" dirty="0"/>
              <a:t>.     Competitively chasing convex bodies. STOC 2019.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[BRS 18] Sébastien </a:t>
            </a:r>
            <a:r>
              <a:rPr lang="en-US" sz="1400" dirty="0" err="1"/>
              <a:t>Bubeck</a:t>
            </a:r>
            <a:r>
              <a:rPr lang="en-US" sz="1400" dirty="0"/>
              <a:t>, Yuval </a:t>
            </a:r>
            <a:r>
              <a:rPr lang="en-US" sz="1400" dirty="0" err="1"/>
              <a:t>Rabani</a:t>
            </a:r>
            <a:r>
              <a:rPr lang="en-US" sz="1400" dirty="0"/>
              <a:t>, Mark </a:t>
            </a:r>
            <a:r>
              <a:rPr lang="en-US" sz="1400" dirty="0" err="1"/>
              <a:t>Sellke</a:t>
            </a:r>
            <a:r>
              <a:rPr lang="en-US" sz="1400" dirty="0"/>
              <a:t> . Online multi-server convex chasing and optimization. SODA 2021.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[FL 93] Joel Friedman, Nat </a:t>
            </a:r>
            <a:r>
              <a:rPr lang="en-US" sz="1400" dirty="0" err="1"/>
              <a:t>Linial</a:t>
            </a:r>
            <a:r>
              <a:rPr lang="en-US" sz="1400" dirty="0"/>
              <a:t>. On convex body chasing. Discrete &amp; Computational Geometry 1993.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[GW 19] Gautam </a:t>
            </a:r>
            <a:r>
              <a:rPr lang="en-US" sz="1400" dirty="0" err="1"/>
              <a:t>Goel</a:t>
            </a:r>
            <a:r>
              <a:rPr lang="en-US" sz="1400" dirty="0"/>
              <a:t>, Adam Wierman. An online algorithm for smoothed regression and LQG control. PMLR 2019.</a:t>
            </a:r>
          </a:p>
          <a:p>
            <a:pPr marL="0" indent="0" fontAlgn="base">
              <a:buNone/>
            </a:pPr>
            <a:r>
              <a:rPr lang="en-US" sz="1400" dirty="0">
                <a:solidFill>
                  <a:schemeClr val="tx1"/>
                </a:solidFill>
              </a:rPr>
              <a:t>[PY 89] Krzysztof </a:t>
            </a:r>
            <a:r>
              <a:rPr lang="en-US" sz="1400" dirty="0" err="1">
                <a:solidFill>
                  <a:schemeClr val="tx1"/>
                </a:solidFill>
              </a:rPr>
              <a:t>Przesławski</a:t>
            </a:r>
            <a:r>
              <a:rPr lang="en-US" sz="1400" dirty="0">
                <a:solidFill>
                  <a:schemeClr val="tx1"/>
                </a:solidFill>
              </a:rPr>
              <a:t> and David Yost. Continuity properties of selectors and Michael's theorem. Michigan Mathematics Journal 1989.</a:t>
            </a:r>
          </a:p>
          <a:p>
            <a:pPr marL="0" indent="0" fontAlgn="base">
              <a:buNone/>
            </a:pPr>
            <a:r>
              <a:rPr lang="en-US" sz="1400" dirty="0">
                <a:solidFill>
                  <a:schemeClr val="tx1"/>
                </a:solidFill>
              </a:rPr>
              <a:t>[</a:t>
            </a:r>
            <a:r>
              <a:rPr lang="en-US" sz="1400" dirty="0" err="1">
                <a:solidFill>
                  <a:schemeClr val="tx1"/>
                </a:solidFill>
              </a:rPr>
              <a:t>Sch</a:t>
            </a:r>
            <a:r>
              <a:rPr lang="en-US" sz="1400" dirty="0">
                <a:solidFill>
                  <a:schemeClr val="tx1"/>
                </a:solidFill>
              </a:rPr>
              <a:t> 71] Rolf Schneider. On Steiner points of convex bodies. Israel J Math 1971.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[S 19] Mark </a:t>
            </a:r>
            <a:r>
              <a:rPr lang="en-US" sz="1400" dirty="0" err="1"/>
              <a:t>Sellke</a:t>
            </a:r>
            <a:r>
              <a:rPr lang="en-US" sz="1400" dirty="0"/>
              <a:t>. Chasing convex bodies optimally. SODA 2020.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[Ste 1840] Jakob Steiner. </a:t>
            </a:r>
            <a:r>
              <a:rPr lang="de-DE" sz="1400" dirty="0"/>
              <a:t>Von dem krümmungs-</a:t>
            </a:r>
            <a:r>
              <a:rPr lang="de-DE" sz="1400" dirty="0" err="1"/>
              <a:t>schwerpuncte</a:t>
            </a:r>
            <a:r>
              <a:rPr lang="de-DE" sz="1400" dirty="0"/>
              <a:t> ebener </a:t>
            </a:r>
            <a:r>
              <a:rPr lang="de-DE" sz="1400" dirty="0" err="1"/>
              <a:t>curven</a:t>
            </a:r>
            <a:r>
              <a:rPr lang="de-DE" sz="1400" dirty="0"/>
              <a:t>. </a:t>
            </a:r>
            <a:r>
              <a:rPr lang="en-US" sz="1400" dirty="0"/>
              <a:t>Journal f</a:t>
            </a:r>
            <a:r>
              <a:rPr lang="de-DE" sz="1400" dirty="0" err="1"/>
              <a:t>ü</a:t>
            </a:r>
            <a:r>
              <a:rPr lang="en-US" sz="1400" dirty="0"/>
              <a:t>r die </a:t>
            </a:r>
            <a:r>
              <a:rPr lang="en-US" sz="1400" dirty="0" err="1"/>
              <a:t>reine</a:t>
            </a:r>
            <a:r>
              <a:rPr lang="en-US" sz="1400" dirty="0"/>
              <a:t> und </a:t>
            </a:r>
            <a:r>
              <a:rPr lang="en-US" sz="1400" dirty="0" err="1"/>
              <a:t>angewandte</a:t>
            </a:r>
            <a:r>
              <a:rPr lang="en-US" sz="1400" dirty="0"/>
              <a:t> </a:t>
            </a:r>
            <a:r>
              <a:rPr lang="en-US" sz="1400" dirty="0" err="1"/>
              <a:t>Mathematik</a:t>
            </a:r>
            <a:r>
              <a:rPr lang="en-US" sz="1400" dirty="0"/>
              <a:t>, 21:33–63, 1840.</a:t>
            </a:r>
          </a:p>
        </p:txBody>
      </p:sp>
    </p:spTree>
    <p:extLst>
      <p:ext uri="{BB962C8B-B14F-4D97-AF65-F5344CB8AC3E}">
        <p14:creationId xmlns:p14="http://schemas.microsoft.com/office/powerpoint/2010/main" val="396139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Snip Same Side Corner Rectangle 3"/>
          <p:cNvSpPr/>
          <p:nvPr/>
        </p:nvSpPr>
        <p:spPr>
          <a:xfrm>
            <a:off x="3713018" y="2798618"/>
            <a:ext cx="6668654" cy="2253673"/>
          </a:xfrm>
          <a:prstGeom prst="snip2SameRect">
            <a:avLst/>
          </a:prstGeom>
          <a:noFill/>
          <a:ln w="317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4218" y="3759200"/>
            <a:ext cx="147782" cy="157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39127" y="3768436"/>
            <a:ext cx="147782" cy="157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05891" y="3837709"/>
            <a:ext cx="1311563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Steiner Point Minimizes Euclidean Lipschitz Constant Among Selectors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In Euclidean space, the Steiner point is highly symmetric: it commutes with isometry and </a:t>
                </a:r>
                <a:r>
                  <a:rPr lang="en-US" b="1"/>
                  <a:t>Minkowski sum: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Given an arbitrary selector S, we can symmetrize S to have the same properties. For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  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is a uniformly random rotation.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𝑔h</m:t>
                    </m:r>
                  </m:oMath>
                </a14:m>
                <a:r>
                  <a:rPr lang="en-US"/>
                  <a:t> is also uniformly random for fixed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/>
                  <a:t>: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𝑔h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  Similar procedure to make it also commute with other isometries and Minkowski sum.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7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Bonus: Steiner Point Minimizes Euclidean Lipschitz Constant Among Selectors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10502053" cy="44836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Theorem [</a:t>
                </a:r>
                <a:r>
                  <a:rPr lang="en-US" dirty="0" err="1"/>
                  <a:t>Sch</a:t>
                </a:r>
                <a:r>
                  <a:rPr lang="en-US" dirty="0"/>
                  <a:t> 71]: any continuous selector commuting with isometry and </a:t>
                </a:r>
                <a:r>
                  <a:rPr lang="en-US" dirty="0" err="1"/>
                  <a:t>Minkowski</a:t>
                </a:r>
                <a:r>
                  <a:rPr lang="en-US" dirty="0"/>
                  <a:t> sum is exactly the Steiner point. </a:t>
                </a:r>
              </a:p>
              <a:p>
                <a:endParaRPr lang="en-US" dirty="0"/>
              </a:p>
              <a:p>
                <a:r>
                  <a:rPr lang="en-US" dirty="0" err="1"/>
                  <a:t>Symmetrization</a:t>
                </a:r>
                <a:r>
                  <a:rPr lang="en-US" dirty="0"/>
                  <a:t> decreases the Lipschitz constant, therefore Steiner point has the exact minimum.  </a:t>
                </a:r>
              </a:p>
              <a:p>
                <a:endParaRPr lang="en-US" dirty="0"/>
              </a:p>
              <a:p>
                <a:r>
                  <a:rPr lang="en-US" dirty="0"/>
                  <a:t>A similar argument shows Steiner point gets the exact optimal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with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||≤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for any sequence of nested convex bodies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Argument for T=1 from 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Przesławski</a:t>
                </a:r>
                <a:r>
                  <a:rPr lang="en-US" sz="1400" dirty="0">
                    <a:solidFill>
                      <a:schemeClr val="tx1"/>
                    </a:solidFill>
                  </a:rPr>
                  <a:t>-Yost 89</a:t>
                </a:r>
                <a:r>
                  <a:rPr lang="en-US" dirty="0">
                    <a:solidFill>
                      <a:schemeClr val="tx1"/>
                    </a:solidFill>
                  </a:rPr>
                  <a:t>].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10502053" cy="4483629"/>
              </a:xfrm>
              <a:blipFill>
                <a:blip r:embed="rId2"/>
                <a:stretch>
                  <a:fillRect l="-48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5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AB95-5153-BD49-B604-A04903D2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Bonus: Steiner Point Minimizes Euclidean Lipschitz Constant Among Selectors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85CD2-484D-5440-93C1-B28228883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But there is no uniformly random isometry! Not to mention a uniformly random convex body…</a:t>
                </a:r>
              </a:p>
              <a:p>
                <a:endParaRPr lang="en-US" dirty="0"/>
              </a:p>
              <a:p>
                <a:r>
                  <a:rPr lang="en-US" dirty="0"/>
                  <a:t>Solution: use an </a:t>
                </a:r>
                <a:r>
                  <a:rPr lang="en-US" b="1" dirty="0"/>
                  <a:t>invariant mean </a:t>
                </a:r>
                <a:r>
                  <a:rPr lang="en-US" dirty="0"/>
                  <a:t>to symmetrize. </a:t>
                </a:r>
              </a:p>
              <a:p>
                <a:endParaRPr lang="en-US" dirty="0"/>
              </a:p>
              <a:p>
                <a:r>
                  <a:rPr lang="en-US" dirty="0"/>
                  <a:t>Lets you average ANY bounded measurable function over an </a:t>
                </a:r>
                <a:r>
                  <a:rPr lang="en-US" b="1" dirty="0"/>
                  <a:t>amenable</a:t>
                </a:r>
                <a:r>
                  <a:rPr lang="en-US" dirty="0"/>
                  <a:t> group such as the isometry group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 It even works for the semigroup of convex sets under </a:t>
                </a:r>
                <a:r>
                  <a:rPr lang="en-US" dirty="0" err="1"/>
                  <a:t>Minkowski</a:t>
                </a:r>
                <a:r>
                  <a:rPr lang="en-US" dirty="0"/>
                  <a:t> sum.</a:t>
                </a:r>
              </a:p>
              <a:p>
                <a:endParaRPr lang="en-US" dirty="0"/>
              </a:p>
              <a:p>
                <a:r>
                  <a:rPr lang="en-US" dirty="0"/>
                  <a:t>Caveats: invariant means are only finitely additive. The construction requires axiom of choice/ultrafilters. (But we are proving a lower bound, so no need to compute it.)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85CD2-484D-5440-93C1-B28228883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1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0898"/>
          <a:stretch/>
        </p:blipFill>
        <p:spPr>
          <a:xfrm>
            <a:off x="1828800" y="1828800"/>
            <a:ext cx="8994965" cy="3987034"/>
          </a:xfrm>
        </p:spPr>
      </p:pic>
    </p:spTree>
    <p:extLst>
      <p:ext uri="{BB962C8B-B14F-4D97-AF65-F5344CB8AC3E}">
        <p14:creationId xmlns:p14="http://schemas.microsoft.com/office/powerpoint/2010/main" val="233462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0898"/>
          <a:stretch/>
        </p:blipFill>
        <p:spPr>
          <a:xfrm>
            <a:off x="1828800" y="1828800"/>
            <a:ext cx="8975350" cy="3978340"/>
          </a:xfrm>
        </p:spPr>
      </p:pic>
    </p:spTree>
    <p:extLst>
      <p:ext uri="{BB962C8B-B14F-4D97-AF65-F5344CB8AC3E}">
        <p14:creationId xmlns:p14="http://schemas.microsoft.com/office/powerpoint/2010/main" val="200639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6" y="286603"/>
            <a:ext cx="10661694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Equivalence With Chasing Convex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2887" y="1737360"/>
                <a:ext cx="10515600" cy="46876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Receive convex cost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ick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after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Total cost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𝐴𝐿𝐺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This is chasing convex </a:t>
                </a:r>
                <a:r>
                  <a:rPr lang="en-US" b="1" dirty="0">
                    <a:solidFill>
                      <a:schemeClr val="tx1"/>
                    </a:solidFill>
                  </a:rPr>
                  <a:t>functions</a:t>
                </a:r>
                <a:r>
                  <a:rPr lang="en-US" dirty="0">
                    <a:solidFill>
                      <a:schemeClr val="tx1"/>
                    </a:solidFill>
                  </a:rPr>
                  <a:t>. Again the aim is to compete with OPT.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Chasing convex bodies and functions are </a:t>
                </a:r>
                <a:r>
                  <a:rPr lang="en-US" b="1" dirty="0">
                    <a:solidFill>
                      <a:schemeClr val="tx1"/>
                    </a:solidFill>
                  </a:rPr>
                  <a:t>equivalent</a:t>
                </a:r>
                <a:r>
                  <a:rPr lang="en-US" dirty="0">
                    <a:solidFill>
                      <a:schemeClr val="tx1"/>
                    </a:solidFill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Easy to turn a convex set into a convex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Conversely, the epigraph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a convex set in d+1 dimensions. Leads to a reduction.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887" y="1737360"/>
                <a:ext cx="10515600" cy="4687641"/>
              </a:xfrm>
              <a:blipFill>
                <a:blip r:embed="rId2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22" y="2248940"/>
            <a:ext cx="3659051" cy="23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29702" cy="1450757"/>
          </a:xfrm>
        </p:spPr>
        <p:txBody>
          <a:bodyPr/>
          <a:lstStyle/>
          <a:p>
            <a:r>
              <a:rPr lang="en-US" dirty="0"/>
              <a:t>Motivation 1: Online Convex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515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are 1-Lipschitz, then movement cost upper-bounds the look-ahead advantage: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it looks like online convex optimization. Lots of work showing regret bounds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𝔼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ra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Chasing convex functions is the natural analog when the optimum can move, i.e. the world is non-stationary. We aim for a weaker multiplicative guarantee, but against a </a:t>
                </a:r>
                <a:r>
                  <a:rPr lang="en-US" b="1" dirty="0"/>
                  <a:t>moving</a:t>
                </a:r>
                <a:r>
                  <a:rPr lang="en-US" dirty="0"/>
                  <a:t> benchmark.</a:t>
                </a:r>
              </a:p>
              <a:p>
                <a:pPr marL="0" indent="0">
                  <a:buNone/>
                </a:pPr>
                <a:r>
                  <a:rPr lang="en-US" dirty="0"/>
                  <a:t>Variations of chasing convex functions have been recently studied in control theory under the name </a:t>
                </a:r>
                <a:r>
                  <a:rPr lang="en-US" b="1" dirty="0"/>
                  <a:t>smoothed online convex optimization.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51549"/>
              </a:xfrm>
              <a:blipFill>
                <a:blip r:embed="rId2"/>
                <a:stretch>
                  <a:fillRect l="-1387" t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8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3" y="286603"/>
            <a:ext cx="10610557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2: Metrical Task Systems (MTS)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More general problem: </a:t>
                </a:r>
                <a:r>
                  <a:rPr lang="en-US" b="1" dirty="0">
                    <a:solidFill>
                      <a:schemeClr val="tx1"/>
                    </a:solidFill>
                  </a:rPr>
                  <a:t>metrical task systems. </a:t>
                </a:r>
                <a:r>
                  <a:rPr lang="en-US" dirty="0">
                    <a:solidFill>
                      <a:schemeClr val="tx1"/>
                    </a:solidFill>
                  </a:rPr>
                  <a:t>Also includes k-server. Aim to be competitive moving in a metric space X with some set S of permitted positive cost functions.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Question: how does the competitive ratio depend on X and S?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Randomized competitive ratio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unrestricted costs.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([</a:t>
                </a:r>
                <a:r>
                  <a:rPr lang="en-US" sz="1400" dirty="0">
                    <a:solidFill>
                      <a:schemeClr val="tx1"/>
                    </a:solidFill>
                  </a:rPr>
                  <a:t>Fiat-Mendel 03</a:t>
                </a:r>
                <a:r>
                  <a:rPr lang="en-US" dirty="0">
                    <a:solidFill>
                      <a:schemeClr val="tx1"/>
                    </a:solidFill>
                  </a:rPr>
                  <a:t>], 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Bartal-Linial-Mednel-Naor</a:t>
                </a:r>
                <a:r>
                  <a:rPr lang="en-US" sz="1400" dirty="0">
                    <a:solidFill>
                      <a:schemeClr val="tx1"/>
                    </a:solidFill>
                  </a:rPr>
                  <a:t> 06</a:t>
                </a:r>
                <a:r>
                  <a:rPr lang="en-US" dirty="0">
                    <a:solidFill>
                      <a:schemeClr val="tx1"/>
                    </a:solidFill>
                  </a:rPr>
                  <a:t>], 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Bartal-Bollobas-Mendal</a:t>
                </a:r>
                <a:r>
                  <a:rPr lang="en-US" sz="1400" dirty="0">
                    <a:solidFill>
                      <a:schemeClr val="tx1"/>
                    </a:solidFill>
                  </a:rPr>
                  <a:t> 06</a:t>
                </a:r>
                <a:r>
                  <a:rPr lang="en-US" dirty="0">
                    <a:solidFill>
                      <a:schemeClr val="tx1"/>
                    </a:solidFill>
                  </a:rPr>
                  <a:t>], 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Bubeck</a:t>
                </a:r>
                <a:r>
                  <a:rPr lang="en-US" sz="1400" dirty="0">
                    <a:solidFill>
                      <a:schemeClr val="tx1"/>
                    </a:solidFill>
                  </a:rPr>
                  <a:t>-Cohen-Lee-Lee 19</a:t>
                </a:r>
                <a:r>
                  <a:rPr lang="en-US" dirty="0">
                    <a:solidFill>
                      <a:schemeClr val="tx1"/>
                    </a:solidFill>
                  </a:rPr>
                  <a:t>])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Our problem lives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infinite metric space. Will the restriction to convex functions make the competitive ratio finite?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9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Related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393105" cy="43135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sz="1400" dirty="0"/>
                  <a:t>Friedman-</a:t>
                </a:r>
                <a:r>
                  <a:rPr lang="en-US" sz="1400" dirty="0" err="1"/>
                  <a:t>Linial</a:t>
                </a:r>
                <a:r>
                  <a:rPr lang="en-US" sz="1400" dirty="0"/>
                  <a:t> 93</a:t>
                </a:r>
                <a:r>
                  <a:rPr lang="en-US" dirty="0"/>
                  <a:t>]: First posed CBC as a convex MTS, gave competitive algorithm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dimensions.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lower bound for Euclidean space,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/>
                  <a:t> . Both based on faces of hypercube.</a:t>
                </a:r>
              </a:p>
              <a:p>
                <a:pPr marL="0" indent="0">
                  <a:buNone/>
                </a:pPr>
                <a:r>
                  <a:rPr lang="en-US" dirty="0"/>
                  <a:t>	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for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∈{±1}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sz="1400" dirty="0"/>
                  <a:t>Antoniadis-Barcelo-</a:t>
                </a:r>
                <a:r>
                  <a:rPr lang="en-US" sz="1400" dirty="0" err="1"/>
                  <a:t>Hugent</a:t>
                </a:r>
                <a:r>
                  <a:rPr lang="en-US" sz="1400" dirty="0"/>
                  <a:t>-</a:t>
                </a:r>
                <a:r>
                  <a:rPr lang="en-US" sz="1400" dirty="0" err="1"/>
                  <a:t>Pruhs-Schewior-Scquizzato</a:t>
                </a:r>
                <a:r>
                  <a:rPr lang="en-US" sz="1400" dirty="0"/>
                  <a:t> 16</a:t>
                </a:r>
                <a:r>
                  <a:rPr lang="en-US" dirty="0"/>
                  <a:t>]: Affine subspaces </a:t>
                </a:r>
                <a:r>
                  <a:rPr lang="en-US" dirty="0" err="1"/>
                  <a:t>chasable</a:t>
                </a:r>
                <a:r>
                  <a:rPr lang="en-US" dirty="0"/>
                  <a:t> with competitive ratio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sz="1400" dirty="0" err="1"/>
                  <a:t>Goel</a:t>
                </a:r>
                <a:r>
                  <a:rPr lang="en-US" sz="1400" dirty="0"/>
                  <a:t>-Wierman 19</a:t>
                </a:r>
                <a:r>
                  <a:rPr lang="en-US" dirty="0"/>
                  <a:t>]: Dimension-independent competitive ratio for </a:t>
                </a:r>
                <a:r>
                  <a:rPr lang="en-US" b="1" dirty="0"/>
                  <a:t>squared</a:t>
                </a:r>
                <a:r>
                  <a:rPr lang="en-US" dirty="0"/>
                  <a:t> Euclidean movement cost and </a:t>
                </a:r>
                <a:r>
                  <a:rPr lang="en-US" b="1" dirty="0"/>
                  <a:t>strongly</a:t>
                </a:r>
                <a:r>
                  <a:rPr lang="en-US" dirty="0"/>
                  <a:t> convex functions.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393105" cy="4313526"/>
              </a:xfrm>
              <a:blipFill>
                <a:blip r:embed="rId2"/>
                <a:stretch>
                  <a:fillRect l="-1341" t="-1466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5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{40BBCA96-5139-8B46-8F5C-E46BB167EC29}tf16401378</Template>
  <TotalTime>20222</TotalTime>
  <Words>2643</Words>
  <Application>Microsoft Macintosh PowerPoint</Application>
  <PresentationFormat>Widescreen</PresentationFormat>
  <Paragraphs>343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Calibri Light</vt:lpstr>
      <vt:lpstr>Cambria Math</vt:lpstr>
      <vt:lpstr>Retrospect</vt:lpstr>
      <vt:lpstr>Chasing Convex Bodies</vt:lpstr>
      <vt:lpstr>The Convex Body Chasing (CBC) Problem</vt:lpstr>
      <vt:lpstr>Example</vt:lpstr>
      <vt:lpstr>Example</vt:lpstr>
      <vt:lpstr>Example</vt:lpstr>
      <vt:lpstr>Equivalence With Chasing Convex Functions</vt:lpstr>
      <vt:lpstr>Motivation 1: Online Convex Optimization</vt:lpstr>
      <vt:lpstr>Motivation 2: Metrical Task Systems (MTS)</vt:lpstr>
      <vt:lpstr>Some Related Work</vt:lpstr>
      <vt:lpstr>Chasing Nested Convex Bodies</vt:lpstr>
      <vt:lpstr>Centroid Approach of [ABCGL 19]</vt:lpstr>
      <vt:lpstr>Results From Centroid Approach</vt:lpstr>
      <vt:lpstr>Steiner Point</vt:lpstr>
      <vt:lpstr>Primal Definition of Steiner Point</vt:lpstr>
      <vt:lpstr>Dual Definition of Steiner Point</vt:lpstr>
      <vt:lpstr>Recap of Two Definitions</vt:lpstr>
      <vt:lpstr>Why Do The Definitions Agree?</vt:lpstr>
      <vt:lpstr>Remark: Third Definition of Steiner Point</vt:lpstr>
      <vt:lpstr>Remark: Properties of Steiner Point</vt:lpstr>
      <vt:lpstr>Steiner Point is Hausdorff-Lipschitz</vt:lpstr>
      <vt:lpstr>Chasing Nested Bodies with Steiner</vt:lpstr>
      <vt:lpstr>The Work Function</vt:lpstr>
      <vt:lpstr>Defining The Functional Steiner Point</vt:lpstr>
      <vt:lpstr>The Picture in 1 Dimension</vt:lpstr>
      <vt:lpstr>Functional Steiner Point is an Online Selector</vt:lpstr>
      <vt:lpstr>Functional Steiner Point is d-Competitive</vt:lpstr>
      <vt:lpstr>Chasing Convex Functions Directly</vt:lpstr>
      <vt:lpstr>Functional Steiner Point via Level Sets</vt:lpstr>
      <vt:lpstr>Other Norms</vt:lpstr>
      <vt:lpstr>Open Questions and Follow-Ups</vt:lpstr>
      <vt:lpstr>References</vt:lpstr>
      <vt:lpstr>Thank you!</vt:lpstr>
      <vt:lpstr>Bonus: Steiner Point Minimizes Euclidean Lipschitz Constant Among Selectors</vt:lpstr>
      <vt:lpstr>Bonus: Steiner Point Minimizes Euclidean Lipschitz Constant Among Selectors</vt:lpstr>
      <vt:lpstr>Bonus: Steiner Point Minimizes Euclidean Lipschitz Constant Among Selectors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Competitively Chasing Convex Bodies</dc:title>
  <dc:creator>Mark Sellke</dc:creator>
  <cp:lastModifiedBy>Microsoft Office User</cp:lastModifiedBy>
  <cp:revision>410</cp:revision>
  <dcterms:created xsi:type="dcterms:W3CDTF">2019-06-18T23:06:32Z</dcterms:created>
  <dcterms:modified xsi:type="dcterms:W3CDTF">2020-11-17T15:22:18Z</dcterms:modified>
</cp:coreProperties>
</file>