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9"/>
  </p:notesMasterIdLst>
  <p:sldIdLst>
    <p:sldId id="323" r:id="rId2"/>
    <p:sldId id="326" r:id="rId3"/>
    <p:sldId id="470" r:id="rId4"/>
    <p:sldId id="471" r:id="rId5"/>
    <p:sldId id="473" r:id="rId6"/>
    <p:sldId id="472" r:id="rId7"/>
    <p:sldId id="4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ellke" initials="MS" lastIdx="2" clrIdx="0">
    <p:extLst>
      <p:ext uri="{19B8F6BF-5375-455C-9EA6-DF929625EA0E}">
        <p15:presenceInfo xmlns:p15="http://schemas.microsoft.com/office/powerpoint/2012/main" userId="S-1-5-21-2127521184-1604012920-1887927527-35643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B2E"/>
    <a:srgbClr val="D4BD48"/>
    <a:srgbClr val="76671C"/>
    <a:srgbClr val="092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9" autoAdjust="0"/>
    <p:restoredTop sz="94905" autoAdjust="0"/>
  </p:normalViewPr>
  <p:slideViewPr>
    <p:cSldViewPr snapToGrid="0">
      <p:cViewPr varScale="1">
        <p:scale>
          <a:sx n="63" d="100"/>
          <a:sy n="63" d="100"/>
        </p:scale>
        <p:origin x="192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EB04-8A9A-4863-A259-085C5A997DFC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1F5D-1FD9-4168-95F5-EFC7CE5C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5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0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1F5D-1FD9-4168-95F5-EFC7CE5C0F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1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DA4235-6ECF-4D94-84B3-B4828413E7E2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35" y="449832"/>
            <a:ext cx="11509744" cy="13316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Asymptotically Optimal Pure Exploration for Infinite-Armed Bandits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207" y="217693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+mn-lt"/>
              </a:rPr>
              <a:t>Mark Sellke (Harvard)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JOINT </a:t>
            </a:r>
            <a:r>
              <a:rPr lang="en-US" sz="1600" b="1" dirty="0" err="1">
                <a:solidFill>
                  <a:schemeClr val="tx1"/>
                </a:solidFill>
              </a:rPr>
              <a:t>Work </a:t>
            </a:r>
            <a:r>
              <a:rPr lang="en-US" sz="1600" b="1" dirty="0">
                <a:solidFill>
                  <a:schemeClr val="tx1"/>
                </a:solidFill>
              </a:rPr>
              <a:t>with Evelyn Xiao-Yue Gong (CMU)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961E2-93F4-702A-98B5-162AFC7A2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4" y="3604977"/>
            <a:ext cx="2264231" cy="25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8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558" y="376076"/>
            <a:ext cx="10515600" cy="1325563"/>
          </a:xfrm>
        </p:spPr>
        <p:txBody>
          <a:bodyPr/>
          <a:lstStyle/>
          <a:p>
            <a:r>
              <a:rPr lang="en-US" dirty="0"/>
              <a:t>Pure Exploration for K-Armed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3504" y="1878219"/>
                <a:ext cx="11764992" cy="4475689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sz="2200" b="0">
                    <a:solidFill>
                      <a:schemeClr val="tx1"/>
                    </a:solidFill>
                  </a:rPr>
                  <a:t>Given: stochastic bandit arms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200" b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>
                    <a:solidFill>
                      <a:schemeClr val="tx1"/>
                    </a:solidFill>
                  </a:rPr>
                  <a:t> gives reward 1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>
                    <a:solidFill>
                      <a:schemeClr val="tx1"/>
                    </a:solidFill>
                  </a:rPr>
                  <a:t>, and 0 with prob. </a:t>
                </a:r>
                <a14:m>
                  <m:oMath xmlns:m="http://schemas.openxmlformats.org/officeDocument/2006/math"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US" sz="400" b="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Pure exploration: select a 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single good arm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>
                    <a:solidFill>
                      <a:schemeClr val="tx1"/>
                    </a:solidFill>
                  </a:rPr>
                  <a:t> after T </a:t>
                </a:r>
                <a:r>
                  <a:rPr lang="en-US" sz="2200" dirty="0">
                    <a:solidFill>
                      <a:schemeClr val="tx1"/>
                    </a:solidFill>
                  </a:rPr>
                  <a:t>samples.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-PAC Guarantee: </a:t>
                </a:r>
                <a14:m>
                  <m:oMath xmlns:m="http://schemas.openxmlformats.org/officeDocument/2006/math"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unc>
                          <m:funcPr>
                            <m:ctrlPr>
                              <a:rPr lang="en-US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2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200" b="0" dirty="0">
                    <a:solidFill>
                      <a:schemeClr val="tx1"/>
                    </a:solidFill>
                  </a:rPr>
                  <a:t>No exploration/exploitation trade-off: total reward does not matter.</a:t>
                </a:r>
              </a:p>
              <a:p>
                <a:pPr lvl="1"/>
                <a:r>
                  <a:rPr lang="en-US" sz="2200" dirty="0">
                    <a:solidFill>
                      <a:schemeClr val="tx1"/>
                    </a:solidFill>
                  </a:rPr>
                  <a:t>Fixed </a:t>
                </a:r>
                <a:r>
                  <a:rPr lang="en-US" sz="2200" u="sng" dirty="0">
                    <a:solidFill>
                      <a:schemeClr val="tx1"/>
                    </a:solidFill>
                  </a:rPr>
                  <a:t>confidence</a:t>
                </a:r>
                <a:r>
                  <a:rPr lang="en-US" sz="220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FC</a:t>
                </a:r>
                <a:r>
                  <a:rPr lang="en-US" sz="2200" dirty="0">
                    <a:solidFill>
                      <a:schemeClr val="tx1"/>
                    </a:solidFill>
                  </a:rPr>
                  <a:t>): stop adaptively, minimize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sz="2200" dirty="0">
                    <a:solidFill>
                      <a:schemeClr val="tx1"/>
                    </a:solidFill>
                  </a:rPr>
                  <a:t>Fixed </a:t>
                </a:r>
                <a:r>
                  <a:rPr lang="en-US" sz="2200" u="sng" dirty="0">
                    <a:solidFill>
                      <a:schemeClr val="tx1"/>
                    </a:solidFill>
                  </a:rPr>
                  <a:t>budget</a:t>
                </a:r>
                <a:r>
                  <a:rPr lang="en-US" sz="2200" dirty="0">
                    <a:solidFill>
                      <a:schemeClr val="tx1"/>
                    </a:solidFill>
                  </a:rPr>
                  <a:t> (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FB</a:t>
                </a:r>
                <a:r>
                  <a:rPr lang="en-US" sz="2200" dirty="0">
                    <a:solidFill>
                      <a:schemeClr val="tx1"/>
                    </a:solidFill>
                  </a:rPr>
                  <a:t>): fix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,T) and minimize failure probability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>
                    <a:solidFill>
                      <a:schemeClr val="tx1"/>
                    </a:solidFill>
                  </a:rPr>
                  <a:t>[Even-Dar, Mannor, Mansour 02], [Mannor-Tsitsiklis 04]: for FC,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optimal.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Other settings: best arm identification [BMS 09, ABM 10, GGL 12, KKS 13], hypothesis testing [KKG 18], ….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FB always needs more samples, and is often harder to analyze [Garivier-Kaufmann 16, Degenne 23].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504" y="1878219"/>
                <a:ext cx="11764992" cy="4475689"/>
              </a:xfrm>
              <a:blipFill>
                <a:blip r:embed="rId3"/>
                <a:stretch>
                  <a:fillRect l="-1401" t="-1695" b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3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A4A9-DD81-6BE2-A721-BA1EC7DC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54" y="263527"/>
            <a:ext cx="10721926" cy="1450757"/>
          </a:xfrm>
        </p:spPr>
        <p:txBody>
          <a:bodyPr/>
          <a:lstStyle/>
          <a:p>
            <a:r>
              <a:rPr lang="en-US" dirty="0"/>
              <a:t>Pure Exploration for </a:t>
            </a:r>
            <a:r>
              <a:rPr lang="en-US" b="1" dirty="0">
                <a:solidFill>
                  <a:srgbClr val="FF0000"/>
                </a:solidFill>
              </a:rPr>
              <a:t>Infinite</a:t>
            </a:r>
            <a:r>
              <a:rPr lang="en-US" b="1" dirty="0"/>
              <a:t> </a:t>
            </a:r>
            <a:r>
              <a:rPr lang="en-US" dirty="0"/>
              <a:t>Armed Bandits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5B8E7-2A30-4E05-21BD-91FA2F2B7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4267" y="1845733"/>
                <a:ext cx="10461413" cy="4521199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In K-armed bandits, one usually considers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en-US"/>
                  <a:t>If instead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/>
                  <a:t>, natural to take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/>
                  <a:t>. </a:t>
                </a:r>
              </a:p>
              <a:p>
                <a:pPr lvl="1"/>
                <a:r>
                  <a:rPr lang="en-US"/>
                  <a:t>Precisely: arm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/>
                  <a:t> are IID from unknown </a:t>
                </a:r>
                <a:r>
                  <a:rPr lang="en-US" u="sng"/>
                  <a:t>reservoir</a:t>
                </a:r>
                <a:r>
                  <a:rPr lang="en-US"/>
                  <a:t> distribution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on [0,1].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-PAC Guarantees are now </a:t>
                </a:r>
                <a:r>
                  <a:rPr lang="en-US" sz="2000" u="sng" dirty="0">
                    <a:solidFill>
                      <a:schemeClr val="tx1"/>
                    </a:solidFill>
                  </a:rPr>
                  <a:t>impossible</a:t>
                </a:r>
                <a:r>
                  <a:rPr lang="en-US" sz="2000" dirty="0">
                    <a:solidFill>
                      <a:schemeClr val="tx1"/>
                    </a:solidFill>
                  </a:rPr>
                  <a:t>: optimal arms could be extremely rare. </a:t>
                </a:r>
              </a:p>
              <a:p>
                <a:endParaRPr lang="en-US" sz="400"/>
              </a:p>
              <a:p>
                <a:r>
                  <a:rPr lang="en-US"/>
                  <a:t>Revision: an algorithm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b="1"/>
                  <a:t>-PAC </a:t>
                </a:r>
                <a:r>
                  <a:rPr lang="en-US"/>
                  <a:t>if </a:t>
                </a:r>
                <a:endParaRPr lang="en-US" i="1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  <a:p>
                <a:r>
                  <a:rPr lang="en-US"/>
                  <a:t> 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/>
                  <a:t> is a quantile: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/>
                  <a:t> must be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/>
                  <a:t>-close to the top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/>
                  <a:t>-fraction. Intuitively,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/>
                  <a:t> is comparable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/>
                  <a:t>.</a:t>
                </a:r>
              </a:p>
              <a:p>
                <a:pPr marL="201168" lvl="1" indent="0">
                  <a:buNone/>
                </a:pPr>
                <a:endParaRPr lang="en-US"/>
              </a:p>
              <a:p>
                <a:pPr marL="201168" lvl="1" indent="0">
                  <a:buNone/>
                </a:pPr>
                <a:r>
                  <a:rPr lang="en-US"/>
                  <a:t>[Aziz-Anderton-Kaufmann-Aslam 18]: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lower bound for FC. Upper bound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pPr marL="384048" lvl="2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5B8E7-2A30-4E05-21BD-91FA2F2B7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267" y="1845733"/>
                <a:ext cx="10461413" cy="4521199"/>
              </a:xfrm>
              <a:blipFill>
                <a:blip r:embed="rId3"/>
                <a:stretch>
                  <a:fillRect l="-1455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5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01E4-711F-595C-0FB3-4D6BEFEC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Results: Fixed Confidence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CE0F6B-00D9-0260-5278-D2B0A5B225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559" y="1845734"/>
                <a:ext cx="10473179" cy="44419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[Gong-</a:t>
                </a:r>
                <a:r>
                  <a:rPr lang="en-US" b="1"/>
                  <a:t>S </a:t>
                </a:r>
                <a:r>
                  <a:rPr lang="en-US"/>
                  <a:t>23]: give a two-phase algorithm requiring only</a:t>
                </a:r>
                <a14:m>
                  <m:oMath xmlns:m="http://schemas.openxmlformats.org/officeDocument/2006/math">
                    <m:r>
                      <a:rPr lang="en-US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⁡(1/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samples.</a:t>
                </a:r>
              </a:p>
              <a:p>
                <a:pPr lvl="1"/>
                <a:r>
                  <a:rPr lang="en-US"/>
                  <a:t>Nearly matches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from [AAKA 18], because there is already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dependence.</a:t>
                </a:r>
              </a:p>
              <a:p>
                <a:pPr lvl="1"/>
                <a:r>
                  <a:rPr lang="en-US"/>
                  <a:t>Previous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upper bound had a quadratic gap for small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/>
                  <a:t> (high confidence).</a:t>
                </a:r>
              </a:p>
              <a:p>
                <a:pPr marL="201168" lvl="1" indent="0">
                  <a:buNone/>
                </a:pPr>
                <a:endParaRPr lang="en-US" sz="900"/>
              </a:p>
              <a:p>
                <a:pPr marL="201168" lvl="1" indent="0">
                  <a:buNone/>
                </a:pPr>
                <a:r>
                  <a:rPr lang="en-US"/>
                  <a:t>Difficulty: 1. Since reservoir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is unknown, the target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/>
                  <a:t> needs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/>
                  <a:t> arms to estimate.</a:t>
                </a:r>
              </a:p>
              <a:p>
                <a:pPr marL="201168" lvl="1" indent="0">
                  <a:buNone/>
                </a:pPr>
                <a:r>
                  <a:rPr lang="en-US"/>
                  <a:t>	    2. To be confident in the output arm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/>
                  <a:t> must sample 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/>
                  <a:t> times.</a:t>
                </a:r>
              </a:p>
              <a:p>
                <a:pPr marL="201168" lvl="1" indent="0">
                  <a:buNone/>
                </a:pPr>
                <a:r>
                  <a:rPr lang="en-US"/>
                  <a:t>The algorithm of [AAKA 18] </a:t>
                </a:r>
                <a:r>
                  <a:rPr lang="en-US" u="sng"/>
                  <a:t>pays twice</a:t>
                </a:r>
                <a:r>
                  <a:rPr lang="en-US"/>
                  <a:t> for confidence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/>
                  <a:t>, sampling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arms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times each.</a:t>
                </a:r>
              </a:p>
              <a:p>
                <a:r>
                  <a:rPr lang="en-US"/>
                  <a:t>Our solution: two stage procedure</a:t>
                </a:r>
              </a:p>
              <a:p>
                <a:pPr marL="201168" lvl="1" indent="0">
                  <a:buNone/>
                </a:pPr>
                <a:r>
                  <a:rPr lang="en-US"/>
                  <a:t>	1. Sample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/>
                  <a:t> arms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 times each to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/>
                  <a:t> such that 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̂"/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≥1−</m:t>
                      </m:r>
                      <m:f>
                        <m:fPr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  <a:p>
                <a:pPr marL="201168" lvl="1" indent="0">
                  <a:buNone/>
                </a:pPr>
                <a:r>
                  <a:rPr lang="en-US"/>
                  <a:t>	2. Repeatedly sample a new arm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/>
                  <a:t> times. Output if the empirical mean is at least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, else move on.</a:t>
                </a:r>
              </a:p>
              <a:p>
                <a:endParaRPr lang="en-US"/>
              </a:p>
              <a:p>
                <a:pPr lvl="1"/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CE0F6B-00D9-0260-5278-D2B0A5B225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559" y="1845734"/>
                <a:ext cx="10473179" cy="4441944"/>
              </a:xfrm>
              <a:blipFill>
                <a:blip r:embed="rId2"/>
                <a:stretch>
                  <a:fillRect l="-606" t="-857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4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6918C3-BEE9-FDE2-1FDD-D343821F9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84" y="1737360"/>
            <a:ext cx="4553855" cy="4531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A2C976-A97A-2A6F-422B-0CF651D8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Improved Sample Complexity, Illustrated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6BE6D57-BEE5-BB21-61CD-3FBAA02D9008}"/>
              </a:ext>
            </a:extLst>
          </p:cNvPr>
          <p:cNvSpPr/>
          <p:nvPr/>
        </p:nvSpPr>
        <p:spPr>
          <a:xfrm rot="5400000">
            <a:off x="9171649" y="4111246"/>
            <a:ext cx="274320" cy="2488676"/>
          </a:xfrm>
          <a:prstGeom prst="lef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46D2F5-F07A-5E5E-E224-02E02433F459}"/>
                  </a:ext>
                </a:extLst>
              </p:cNvPr>
              <p:cNvSpPr txBox="1"/>
              <p:nvPr/>
            </p:nvSpPr>
            <p:spPr>
              <a:xfrm>
                <a:off x="7787812" y="4441847"/>
                <a:ext cx="3265127" cy="80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1. Sample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/>
                  <a:t> arms O(1) times each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46D2F5-F07A-5E5E-E224-02E02433F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812" y="4441847"/>
                <a:ext cx="3265127" cy="808555"/>
              </a:xfrm>
              <a:prstGeom prst="rect">
                <a:avLst/>
              </a:prstGeom>
              <a:blipFill>
                <a:blip r:embed="rId3"/>
                <a:stretch>
                  <a:fillRect l="-155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8C3F109-79E4-F742-B1C1-DC78F2002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7" y="1737362"/>
            <a:ext cx="4553856" cy="4509964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86D81191-57B0-D61B-EA14-B13DB22F93EC}"/>
              </a:ext>
            </a:extLst>
          </p:cNvPr>
          <p:cNvSpPr/>
          <p:nvPr/>
        </p:nvSpPr>
        <p:spPr>
          <a:xfrm rot="10800000">
            <a:off x="7838439" y="2416153"/>
            <a:ext cx="226031" cy="2025694"/>
          </a:xfrm>
          <a:prstGeom prst="lef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DCB74D-F643-A922-85FF-DA2AE22EFFB7}"/>
                  </a:ext>
                </a:extLst>
              </p:cNvPr>
              <p:cNvSpPr txBox="1"/>
              <p:nvPr/>
            </p:nvSpPr>
            <p:spPr>
              <a:xfrm>
                <a:off x="8064471" y="2796182"/>
                <a:ext cx="290832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2. Sample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/>
                  <a:t> arms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  <a:p>
                <a:r>
                  <a:rPr lang="en-US"/>
                  <a:t>times to find a good one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DCB74D-F643-A922-85FF-DA2AE22EF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471" y="2796182"/>
                <a:ext cx="2908328" cy="783869"/>
              </a:xfrm>
              <a:prstGeom prst="rect">
                <a:avLst/>
              </a:prstGeom>
              <a:blipFill>
                <a:blip r:embed="rId5"/>
                <a:stretch>
                  <a:fillRect l="-2174" r="-43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7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CA23-893A-AB1C-DC38-FD6BDB80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Result: Fixed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6BB7F-95D3-16A4-7207-5C09D5F86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781" y="1856007"/>
                <a:ext cx="11283080" cy="4503695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In FB, convenient to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/>
                  <a:t> is given. Assumption can be removed if e.g.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≥1/2.</m:t>
                    </m:r>
                  </m:oMath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[Gong-</a:t>
                </a:r>
                <a:r>
                  <a:rPr lang="en-US" b="1"/>
                  <a:t>S </a:t>
                </a:r>
                <a:r>
                  <a:rPr lang="en-US"/>
                  <a:t>23]: in FB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/>
                  <a:t>, the minimax sample complexity to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/>
                  <a:t>-PAC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𝑙𝑜𝑔𝑙𝑜𝑔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arccos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1−2</m:t>
                                          </m:r>
                                          <m:r>
                                            <a:rPr lang="en-US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arccos</m:t>
                                  </m:r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⁡(1−2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lvl="1"/>
                <a:r>
                  <a:rPr lang="en-US"/>
                  <a:t>Equivalently, given exactly T samples, the smallest achievable failure probability is: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8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18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18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1800" b="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8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06BB7F-95D3-16A4-7207-5C09D5F86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781" y="1856007"/>
                <a:ext cx="11283080" cy="4503695"/>
              </a:xfrm>
              <a:blipFill>
                <a:blip r:embed="rId2"/>
                <a:stretch>
                  <a:fillRect l="-562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33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EF69-ACA0-50B2-181C-8A24FD3A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Proof Elements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7B0E9-121F-00B4-7CF8-34306CC804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5627" y="1845733"/>
                <a:ext cx="11147461" cy="4616711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[Gong-</a:t>
                </a:r>
                <a:r>
                  <a:rPr lang="en-US" b="1"/>
                  <a:t>S </a:t>
                </a:r>
                <a:r>
                  <a:rPr lang="en-US"/>
                  <a:t>23]: in FB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/>
                  <a:t>, the minimax sample complexity to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/>
                  <a:t>-PAC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𝑙𝑜𝑔𝑙𝑜𝑔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arccos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arccos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⁡(1−2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Main worry is that arms </a:t>
                </a:r>
                <a:r>
                  <a:rPr lang="en-US" u="sng"/>
                  <a:t>slowly degrade</a:t>
                </a:r>
                <a:r>
                  <a:rPr lang="en-US"/>
                  <a:t>, with empirical mean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func>
                          <m:func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/>
                  <a:t>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/>
                  <a:t> samples. </a:t>
                </a:r>
              </a:p>
              <a:p>
                <a:pPr marL="0" indent="0">
                  <a:buNone/>
                </a:pPr>
                <a:r>
                  <a:rPr lang="en-US"/>
                  <a:t>	Then we are never highly confident that an arm is good. So we cannot solve pure exploration.</a:t>
                </a:r>
              </a:p>
              <a:p>
                <a:pPr marL="0" indent="0">
                  <a:buNone/>
                </a:pPr>
                <a:r>
                  <a:rPr lang="en-US"/>
                  <a:t>Without sharp constant: process 1 arm at a time. Reject if empirical mean below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func>
                          <m:func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Sharp constant: replace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func>
                          <m:func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/>
                  <a:t> with an optimal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/>
                  <a:t> and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Hardness: construct a </a:t>
                </a:r>
                <a:r>
                  <a:rPr lang="en-US" b="1"/>
                  <a:t>probabilistically bounded adversary</a:t>
                </a:r>
                <a:r>
                  <a:rPr lang="en-US"/>
                  <a:t> who forces failure via slow degradation, without distorting randomness too much. Crucial to take a </a:t>
                </a:r>
                <a:r>
                  <a:rPr lang="en-US" b="1"/>
                  <a:t>Bayesian</a:t>
                </a:r>
                <a:r>
                  <a:rPr lang="en-US"/>
                  <a:t> view here with common prior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for each arm.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C7B0E9-121F-00B4-7CF8-34306CC80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627" y="1845733"/>
                <a:ext cx="11147461" cy="4616711"/>
              </a:xfrm>
              <a:blipFill>
                <a:blip r:embed="rId3"/>
                <a:stretch>
                  <a:fillRect l="-1365" t="-1648" r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0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{40BBCA96-5139-8B46-8F5C-E46BB167EC29}tf16401378</Template>
  <TotalTime>20025</TotalTime>
  <Words>776</Words>
  <Application>Microsoft Macintosh PowerPoint</Application>
  <PresentationFormat>Widescreen</PresentationFormat>
  <Paragraphs>64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Cambria Math</vt:lpstr>
      <vt:lpstr>Retrospect</vt:lpstr>
      <vt:lpstr>Asymptotically Optimal Pure Exploration for Infinite-Armed Bandits</vt:lpstr>
      <vt:lpstr>Pure Exploration for K-Armed Bandits</vt:lpstr>
      <vt:lpstr>Pure Exploration for Infinite Armed Bandits</vt:lpstr>
      <vt:lpstr>New Results: Fixed Confidence</vt:lpstr>
      <vt:lpstr>Improved Sample Complexity, Illustrated</vt:lpstr>
      <vt:lpstr>New Result: Fixed Budget</vt:lpstr>
      <vt:lpstr>A Few Proof Elements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Competitively Chasing Convex Bodies</dc:title>
  <dc:creator>Mark Sellke</dc:creator>
  <cp:lastModifiedBy>Mark Sellke</cp:lastModifiedBy>
  <cp:revision>449</cp:revision>
  <dcterms:created xsi:type="dcterms:W3CDTF">2019-06-18T23:06:32Z</dcterms:created>
  <dcterms:modified xsi:type="dcterms:W3CDTF">2023-11-10T22:04:53Z</dcterms:modified>
</cp:coreProperties>
</file>