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306" r:id="rId2"/>
    <p:sldId id="307" r:id="rId3"/>
    <p:sldId id="261" r:id="rId4"/>
    <p:sldId id="262" r:id="rId5"/>
    <p:sldId id="304" r:id="rId6"/>
    <p:sldId id="263" r:id="rId7"/>
    <p:sldId id="264" r:id="rId8"/>
    <p:sldId id="295" r:id="rId9"/>
    <p:sldId id="313" r:id="rId10"/>
    <p:sldId id="279" r:id="rId11"/>
    <p:sldId id="284" r:id="rId12"/>
    <p:sldId id="265" r:id="rId13"/>
    <p:sldId id="267" r:id="rId14"/>
    <p:sldId id="269" r:id="rId15"/>
    <p:sldId id="285" r:id="rId16"/>
    <p:sldId id="271" r:id="rId17"/>
    <p:sldId id="312" r:id="rId18"/>
    <p:sldId id="309" r:id="rId19"/>
    <p:sldId id="310" r:id="rId20"/>
    <p:sldId id="293" r:id="rId21"/>
    <p:sldId id="297" r:id="rId22"/>
    <p:sldId id="298" r:id="rId23"/>
    <p:sldId id="299" r:id="rId24"/>
    <p:sldId id="286" r:id="rId25"/>
    <p:sldId id="300" r:id="rId26"/>
    <p:sldId id="302" r:id="rId27"/>
    <p:sldId id="268" r:id="rId28"/>
    <p:sldId id="288" r:id="rId29"/>
    <p:sldId id="292" r:id="rId30"/>
    <p:sldId id="314" r:id="rId31"/>
    <p:sldId id="259" r:id="rId32"/>
    <p:sldId id="282" r:id="rId33"/>
    <p:sldId id="289" r:id="rId34"/>
    <p:sldId id="291" r:id="rId35"/>
    <p:sldId id="303" r:id="rId36"/>
    <p:sldId id="2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7"/>
    <p:restoredTop sz="94830"/>
  </p:normalViewPr>
  <p:slideViewPr>
    <p:cSldViewPr snapToGrid="0">
      <p:cViewPr varScale="1">
        <p:scale>
          <a:sx n="121" d="100"/>
          <a:sy n="121" d="100"/>
        </p:scale>
        <p:origin x="608" y="176"/>
      </p:cViewPr>
      <p:guideLst/>
    </p:cSldViewPr>
  </p:slideViewPr>
  <p:outlineViewPr>
    <p:cViewPr>
      <p:scale>
        <a:sx n="33" d="100"/>
        <a:sy n="33" d="100"/>
      </p:scale>
      <p:origin x="0" y="-19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6047-6074-184B-BB09-272733985D28}" type="datetimeFigureOut">
              <a:rPr lang="en-US" smtClean="0"/>
              <a:t>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29391-B9AA-3342-BA99-A7FB6A2F6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29391-B9AA-3342-BA99-A7FB6A2F6E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29391-B9AA-3342-BA99-A7FB6A2F6E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6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29391-B9AA-3342-BA99-A7FB6A2F6E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1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29391-B9AA-3342-BA99-A7FB6A2F6E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29391-B9AA-3342-BA99-A7FB6A2F6E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73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29391-B9AA-3342-BA99-A7FB6A2F6EA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3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5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8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7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81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9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10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1/22/24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7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1/22/24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4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1/22/24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1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6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5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4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sellke@fas.harvard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yufan_li@g.harvard.ed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5A5AB0-E673-B0FF-CD5E-528DE128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1/22/24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34CEA-E59D-7BF3-C20C-65E4804C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1A0DF-67FD-3D1B-B01B-A8DCBF39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n abstract genetic concept">
            <a:extLst>
              <a:ext uri="{FF2B5EF4-FFF2-40B4-BE49-F238E27FC236}">
                <a16:creationId xmlns:a16="http://schemas.microsoft.com/office/drawing/2014/main" id="{32E60162-8892-6DA5-730A-60A106265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13" b="18137"/>
          <a:stretch/>
        </p:blipFill>
        <p:spPr>
          <a:xfrm>
            <a:off x="0" y="2452"/>
            <a:ext cx="12191979" cy="68579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7F8890-376E-2700-75FB-6BC46BE04C16}"/>
              </a:ext>
            </a:extLst>
          </p:cNvPr>
          <p:cNvSpPr txBox="1">
            <a:spLocks/>
          </p:cNvSpPr>
          <p:nvPr/>
        </p:nvSpPr>
        <p:spPr>
          <a:xfrm>
            <a:off x="735471" y="897408"/>
            <a:ext cx="11038138" cy="5421096"/>
          </a:xfrm>
          <a:prstGeom prst="rect">
            <a:avLst/>
          </a:prstGeom>
          <a:effectLst>
            <a:glow rad="857443">
              <a:schemeClr val="tx1"/>
            </a:glow>
          </a:effectLst>
        </p:spPr>
        <p:txBody>
          <a:bodyPr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rgbClr val="FFFFFF"/>
                </a:solidFill>
                <a:effectLst>
                  <a:glow rad="160249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 291</a:t>
            </a:r>
          </a:p>
          <a:p>
            <a:br>
              <a:rPr lang="en-US" sz="8800" dirty="0">
                <a:solidFill>
                  <a:srgbClr val="FFFFFF"/>
                </a:solidFill>
                <a:effectLst>
                  <a:glow rad="160249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>
                <a:solidFill>
                  <a:srgbClr val="FFFFFF"/>
                </a:solidFill>
                <a:effectLst>
                  <a:glow rad="1905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Random High-Dimensional Optimization:</a:t>
            </a:r>
            <a:br>
              <a:rPr lang="en-US" sz="5000" dirty="0">
                <a:solidFill>
                  <a:srgbClr val="FFFFFF"/>
                </a:solidFill>
                <a:effectLst>
                  <a:glow rad="1905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>
                <a:solidFill>
                  <a:srgbClr val="FFFFFF"/>
                </a:solidFill>
                <a:effectLst>
                  <a:glow rad="1905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Landscapes and Algorithmic Barriers</a:t>
            </a:r>
          </a:p>
          <a:p>
            <a:endParaRPr lang="en-US" sz="4400" dirty="0">
              <a:solidFill>
                <a:srgbClr val="FFFFFF"/>
              </a:solidFill>
              <a:effectLst>
                <a:glow rad="1905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solidFill>
                  <a:srgbClr val="FFFFFF"/>
                </a:solidFill>
                <a:effectLst>
                  <a:glow rad="1905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Lecture 1: Introduction</a:t>
            </a:r>
            <a:br>
              <a:rPr lang="en-US" sz="4400" dirty="0">
                <a:solidFill>
                  <a:srgbClr val="FFFFFF"/>
                </a:solidFill>
                <a:effectLst>
                  <a:glow rad="160249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solidFill>
                <a:srgbClr val="FFFFFF"/>
              </a:solidFill>
              <a:effectLst>
                <a:glow rad="160249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6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2FBA3-6CE4-1A80-70DE-1F2BC9311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6" y="627796"/>
            <a:ext cx="5377524" cy="1035929"/>
          </a:xfrm>
        </p:spPr>
        <p:txBody>
          <a:bodyPr anchor="ctr">
            <a:normAutofit/>
          </a:bodyPr>
          <a:lstStyle/>
          <a:p>
            <a:r>
              <a:rPr lang="en-US" dirty="0"/>
              <a:t>k-SAT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E2DF0-8448-30B2-1220-4E0EC313EF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490" y="2066547"/>
                <a:ext cx="6023640" cy="373882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600" dirty="0"/>
                  <a:t>Canonical example of a </a:t>
                </a:r>
                <a:r>
                  <a:rPr lang="en-US" sz="1600" b="1" dirty="0"/>
                  <a:t>constraint satisfaction problem </a:t>
                </a:r>
                <a:r>
                  <a:rPr lang="en-US" sz="1600" dirty="0"/>
                  <a:t>(</a:t>
                </a:r>
                <a:r>
                  <a:rPr lang="en-US" sz="1600" b="1" dirty="0"/>
                  <a:t>CSP</a:t>
                </a:r>
                <a:r>
                  <a:rPr lang="en-US" sz="1600" dirty="0"/>
                  <a:t>)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600" dirty="0"/>
                  <a:t>M constraints (clauses) on 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±1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≃{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600" dirty="0"/>
                  <a:t>k-SAT: k variables per clause in disjunctive (OR) form. E.g. k=4: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∨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600" b="1" dirty="0"/>
                  <a:t>Solutions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1600" dirty="0"/>
                  <a:t> must satisfy every clause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600" dirty="0"/>
                  <a:t>For any fixed k≥3, k-SAT is NP-complete in the worst case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600" dirty="0"/>
                  <a:t>	</a:t>
                </a:r>
                <a:r>
                  <a:rPr lang="en-US" sz="1400" dirty="0"/>
                  <a:t>Max-Cut, Hamiltonian cycle, …</a:t>
                </a:r>
              </a:p>
              <a:p>
                <a:pPr>
                  <a:lnSpc>
                    <a:spcPct val="130000"/>
                  </a:lnSpc>
                </a:pPr>
                <a:endParaRPr lang="en-US" sz="1600" dirty="0"/>
              </a:p>
              <a:p>
                <a:pPr>
                  <a:lnSpc>
                    <a:spcPct val="130000"/>
                  </a:lnSpc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E2DF0-8448-30B2-1220-4E0EC313E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490" y="2066547"/>
                <a:ext cx="6023640" cy="3738829"/>
              </a:xfrm>
              <a:blipFill>
                <a:blip r:embed="rId2"/>
                <a:stretch>
                  <a:fillRect l="-421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iagram of a network&#10;&#10;Description automatically generated">
            <a:extLst>
              <a:ext uri="{FF2B5EF4-FFF2-40B4-BE49-F238E27FC236}">
                <a16:creationId xmlns:a16="http://schemas.microsoft.com/office/drawing/2014/main" id="{A1943C18-0263-1964-1901-DA012DD2A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779"/>
          <a:stretch/>
        </p:blipFill>
        <p:spPr>
          <a:xfrm>
            <a:off x="6455497" y="1892810"/>
            <a:ext cx="4235026" cy="136244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EE3F3-EECD-E176-E8C9-066500AA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1/22/24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76B9-64E2-5EFD-6684-734F9D7F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9CBC-D471-9DCF-9B3C-FA375205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29704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607115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51B375-B756-C47E-94AA-51D9543A538C}"/>
                  </a:ext>
                </a:extLst>
              </p:cNvPr>
              <p:cNvSpPr txBox="1"/>
              <p:nvPr/>
            </p:nvSpPr>
            <p:spPr>
              <a:xfrm>
                <a:off x="6674287" y="3363566"/>
                <a:ext cx="459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51B375-B756-C47E-94AA-51D9543A5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287" y="3363566"/>
                <a:ext cx="4591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6FBC92-1959-FAD3-11D6-9701A00F00EC}"/>
                  </a:ext>
                </a:extLst>
              </p:cNvPr>
              <p:cNvSpPr txBox="1"/>
              <p:nvPr/>
            </p:nvSpPr>
            <p:spPr>
              <a:xfrm>
                <a:off x="7791176" y="3363566"/>
                <a:ext cx="4644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6FBC92-1959-FAD3-11D6-9701A00F0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76" y="3363566"/>
                <a:ext cx="4644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1D09E9-DD0D-D0DD-F016-F8EB4F71F908}"/>
                  </a:ext>
                </a:extLst>
              </p:cNvPr>
              <p:cNvSpPr txBox="1"/>
              <p:nvPr/>
            </p:nvSpPr>
            <p:spPr>
              <a:xfrm>
                <a:off x="8977421" y="3335985"/>
                <a:ext cx="4644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1D09E9-DD0D-D0DD-F016-F8EB4F71F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421" y="3335985"/>
                <a:ext cx="4644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227752-741B-15B2-E6A8-436E36AEB5B3}"/>
                  </a:ext>
                </a:extLst>
              </p:cNvPr>
              <p:cNvSpPr txBox="1"/>
              <p:nvPr/>
            </p:nvSpPr>
            <p:spPr>
              <a:xfrm>
                <a:off x="10112598" y="3335985"/>
                <a:ext cx="4644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227752-741B-15B2-E6A8-436E36AEB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598" y="3335985"/>
                <a:ext cx="4644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65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FBA3-6CE4-1A80-70DE-1F2BC931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Random</a:t>
            </a:r>
            <a:r>
              <a:rPr lang="en-US" dirty="0"/>
              <a:t> k-SAT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E2DF0-8448-30B2-1220-4E0EC313EF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08595"/>
                <a:ext cx="9527275" cy="4203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is the </a:t>
                </a:r>
                <a:r>
                  <a:rPr lang="en-US" b="1" dirty="0"/>
                  <a:t>typical </a:t>
                </a:r>
                <a:r>
                  <a:rPr lang="en-US" dirty="0"/>
                  <a:t>behavior of a k-SAT instance with N variables, M clauses?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:r>
                  <a:rPr lang="en-US" dirty="0"/>
                  <a:t>Formally: each clause connects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IID uniform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each randomly negated or not. </a:t>
                </a:r>
              </a:p>
              <a:p>
                <a:pPr marL="0" indent="0">
                  <a:buNone/>
                </a:pPr>
                <a:r>
                  <a:rPr lang="en-US" dirty="0"/>
                  <a:t>Convenient asymptotic regime: fix k and send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How many clauses until solutions disappear?</a:t>
                </a: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Do k-SAT algorithms fail before solutions disappear?</a:t>
                </a:r>
              </a:p>
              <a:p>
                <a:pPr marL="457200" lvl="1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:r>
                  <a:rPr lang="en-US" dirty="0"/>
                  <a:t>Interesting behavior is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b="1" dirty="0"/>
                  <a:t>clause density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Expect a </a:t>
                </a:r>
                <a:r>
                  <a:rPr lang="en-US" b="1" dirty="0"/>
                  <a:t>sharp threshold</a:t>
                </a:r>
                <a:r>
                  <a:rPr lang="en-US" dirty="0"/>
                  <a:t>: for large N, solutions stop existing with high probability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𝑆𝐴𝑇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E2DF0-8448-30B2-1220-4E0EC313E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08595"/>
                <a:ext cx="9527275" cy="4203491"/>
              </a:xfrm>
              <a:blipFill>
                <a:blip r:embed="rId2"/>
                <a:stretch>
                  <a:fillRect l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EE3F3-EECD-E176-E8C9-066500AA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76B9-64E2-5EFD-6684-734F9D7F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9CBC-D471-9DCF-9B3C-FA375205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A diagram of a network&#10;&#10;Description automatically generated">
            <a:extLst>
              <a:ext uri="{FF2B5EF4-FFF2-40B4-BE49-F238E27FC236}">
                <a16:creationId xmlns:a16="http://schemas.microsoft.com/office/drawing/2014/main" id="{86F7FDFA-B680-03E7-F390-7F8BF1560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15"/>
          <a:stretch/>
        </p:blipFill>
        <p:spPr>
          <a:xfrm>
            <a:off x="6592825" y="438950"/>
            <a:ext cx="4032504" cy="129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FBA3-6CE4-1A80-70DE-1F2BC931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Space of Random k-SAT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2DF0-8448-30B2-1220-4E0EC313E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Strikingly, multiple </a:t>
            </a:r>
            <a:r>
              <a:rPr lang="en-US" b="1" dirty="0"/>
              <a:t>structural phase transitions </a:t>
            </a:r>
            <a:r>
              <a:rPr lang="en-US" dirty="0"/>
              <a:t>are predicted for the </a:t>
            </a:r>
            <a:r>
              <a:rPr lang="en-US" b="1" dirty="0"/>
              <a:t>set of solutions</a:t>
            </a:r>
            <a:r>
              <a:rPr lang="en-US" dirty="0"/>
              <a:t>: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76B9-64E2-5EFD-6684-734F9D7F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9CBC-D471-9DCF-9B3C-FA375205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9DED53EC-9D3A-6E99-37FA-65328641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4" y="2946556"/>
            <a:ext cx="10103884" cy="2726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EB0F98-558B-C9A6-8526-E5FCA3473FC0}"/>
              </a:ext>
            </a:extLst>
          </p:cNvPr>
          <p:cNvSpPr txBox="1"/>
          <p:nvPr/>
        </p:nvSpPr>
        <p:spPr>
          <a:xfrm>
            <a:off x="3385547" y="6099175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Krzakala</a:t>
            </a:r>
            <a:r>
              <a:rPr lang="en-US" dirty="0"/>
              <a:t>, </a:t>
            </a:r>
            <a:r>
              <a:rPr lang="en-US" dirty="0" err="1"/>
              <a:t>Montanari</a:t>
            </a:r>
            <a:r>
              <a:rPr lang="en-US" dirty="0"/>
              <a:t>, Ricci-</a:t>
            </a:r>
            <a:r>
              <a:rPr lang="en-US" dirty="0" err="1"/>
              <a:t>Tersenghi</a:t>
            </a:r>
            <a:r>
              <a:rPr lang="en-US" dirty="0"/>
              <a:t>, </a:t>
            </a:r>
            <a:r>
              <a:rPr lang="en-US" dirty="0" err="1"/>
              <a:t>Zdeborova</a:t>
            </a:r>
            <a:r>
              <a:rPr lang="en-US" dirty="0"/>
              <a:t> 2007]</a:t>
            </a:r>
          </a:p>
        </p:txBody>
      </p:sp>
    </p:spTree>
    <p:extLst>
      <p:ext uri="{BB962C8B-B14F-4D97-AF65-F5344CB8AC3E}">
        <p14:creationId xmlns:p14="http://schemas.microsoft.com/office/powerpoint/2010/main" val="184010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99FD5-C23A-FE9C-4B13-EC707B9F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729988"/>
          </a:xfrm>
        </p:spPr>
        <p:txBody>
          <a:bodyPr anchor="ctr">
            <a:normAutofit/>
          </a:bodyPr>
          <a:lstStyle/>
          <a:p>
            <a:r>
              <a:rPr lang="en-US" dirty="0"/>
              <a:t>Predicted Phases of Random k-SAT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C462-6ACB-B9FB-C9B3-DFA9FBEDD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8" y="1610830"/>
            <a:ext cx="3959273" cy="4420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Predicted phases of random k-SAT:</a:t>
            </a:r>
          </a:p>
          <a:p>
            <a:pPr marL="342900" indent="-342900">
              <a:buAutoNum type="arabicPeriod"/>
            </a:pPr>
            <a:r>
              <a:rPr lang="en-US" sz="1700" dirty="0"/>
              <a:t>All solutions in 1 connected component</a:t>
            </a:r>
          </a:p>
          <a:p>
            <a:pPr marL="342900" indent="-342900">
              <a:buAutoNum type="arabicPeriod"/>
            </a:pPr>
            <a:r>
              <a:rPr lang="en-US" sz="1700" dirty="0"/>
              <a:t>Most solutions in giant component,  few solutions in other small clusters</a:t>
            </a:r>
          </a:p>
          <a:p>
            <a:pPr marL="342900" indent="-342900">
              <a:buAutoNum type="arabicPeriod"/>
            </a:pPr>
            <a:r>
              <a:rPr lang="en-US" sz="1700" dirty="0"/>
              <a:t>Many tiny clusters, no giant component (“shattering”)</a:t>
            </a:r>
          </a:p>
          <a:p>
            <a:pPr marL="342900" indent="-342900">
              <a:buAutoNum type="arabicPeriod"/>
            </a:pPr>
            <a:r>
              <a:rPr lang="en-US" sz="1700" dirty="0"/>
              <a:t>Many clusters, but the largest 100 contain 90% of solutions           (“replica-symmetry breaking”)</a:t>
            </a:r>
          </a:p>
          <a:p>
            <a:pPr marL="342900" indent="-342900">
              <a:buAutoNum type="arabicPeriod"/>
            </a:pPr>
            <a:r>
              <a:rPr lang="en-US" sz="1700" dirty="0"/>
              <a:t>No solutions</a:t>
            </a:r>
          </a:p>
        </p:txBody>
      </p:sp>
      <p:pic>
        <p:nvPicPr>
          <p:cNvPr id="8" name="Content Placeholder 7" descr="A diagram of different sizes of circles&#10;&#10;Description automatically generated">
            <a:extLst>
              <a:ext uri="{FF2B5EF4-FFF2-40B4-BE49-F238E27FC236}">
                <a16:creationId xmlns:a16="http://schemas.microsoft.com/office/drawing/2014/main" id="{784E01CF-40E2-3E02-B7CA-BAE9FE5F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80" y="3192533"/>
            <a:ext cx="5696639" cy="150960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BC219-4760-2C93-4CB5-201F4AB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1/22/24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21CF0-1AA1-23C2-613B-AF1069FE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17589-8956-5AC4-AAF6-4BB8DADD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1377869"/>
            <a:ext cx="0" cy="466956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3716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6FC5C91-C52C-A178-FED5-0485F597C08F}"/>
              </a:ext>
            </a:extLst>
          </p:cNvPr>
          <p:cNvSpPr txBox="1"/>
          <p:nvPr/>
        </p:nvSpPr>
        <p:spPr>
          <a:xfrm>
            <a:off x="4510543" y="5090232"/>
            <a:ext cx="640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 do phase transitions mean for efficient k-SAT algorithms?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What if we want to sample a uniform solution?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9EA89-9759-DD0C-3BC8-BE5CB5EB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6" y="627796"/>
            <a:ext cx="5377524" cy="1035929"/>
          </a:xfrm>
        </p:spPr>
        <p:txBody>
          <a:bodyPr anchor="ctr">
            <a:normAutofit/>
          </a:bodyPr>
          <a:lstStyle/>
          <a:p>
            <a:r>
              <a:rPr lang="en-US" sz="3400" dirty="0"/>
              <a:t>Random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7AA4F-EC4D-DED6-CA44-87A93749B1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500" y="2038457"/>
                <a:ext cx="5826388" cy="399279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600" dirty="0"/>
                  <a:t>k-SAT is an emblematic </a:t>
                </a:r>
                <a:r>
                  <a:rPr lang="en-US" sz="1600" b="1" dirty="0"/>
                  <a:t>sparse </a:t>
                </a:r>
                <a:r>
                  <a:rPr lang="en-US" sz="1600" dirty="0"/>
                  <a:t>problem: k=O(1) variables/constraint.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600" dirty="0"/>
                  <a:t>Random perceptron is a </a:t>
                </a:r>
                <a:r>
                  <a:rPr lang="en-US" sz="1600" b="1" dirty="0"/>
                  <a:t>dense</a:t>
                </a:r>
                <a:r>
                  <a:rPr lang="en-US" sz="1600" dirty="0"/>
                  <a:t> analog</a:t>
                </a:r>
              </a:p>
              <a:p>
                <a:pPr>
                  <a:lnSpc>
                    <a:spcPct val="130000"/>
                  </a:lnSpc>
                </a:pPr>
                <a:endParaRPr lang="en-US" sz="1600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600" b="0" dirty="0"/>
                  <a:t>For</a:t>
                </a:r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600" b="0" dirty="0"/>
                  <a:t> and a </a:t>
                </a:r>
                <a:r>
                  <a:rPr lang="en-US" sz="1600" b="1" dirty="0"/>
                  <a:t>margin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600" dirty="0"/>
                  <a:t>, intersect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/>
                  <a:t> half-spaces: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1600" b="1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𝜅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    ∀ 1≤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00" b="1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6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are IID Gaussian vectors.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600" dirty="0"/>
                  <a:t>Require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sz="1600" dirty="0"/>
                  <a:t> (</a:t>
                </a:r>
                <a:r>
                  <a:rPr lang="en-US" sz="1600" u="sng" dirty="0" err="1"/>
                  <a:t>Ising</a:t>
                </a:r>
                <a:r>
                  <a:rPr lang="en-US" sz="1600" dirty="0"/>
                  <a:t> perceptron) or just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sz="16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sz="160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rad>
                  </m:oMath>
                </a14:m>
                <a:r>
                  <a:rPr lang="en-US" sz="1600" dirty="0"/>
                  <a:t>  (</a:t>
                </a:r>
                <a:r>
                  <a:rPr lang="en-US" sz="1600" u="sng" dirty="0"/>
                  <a:t>spherical</a:t>
                </a:r>
                <a:r>
                  <a:rPr lang="en-US" sz="1600" dirty="0"/>
                  <a:t>)</a:t>
                </a:r>
              </a:p>
              <a:p>
                <a:pPr>
                  <a:lnSpc>
                    <a:spcPct val="130000"/>
                  </a:lnSpc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7AA4F-EC4D-DED6-CA44-87A93749B1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00" y="2038457"/>
                <a:ext cx="5826388" cy="3992799"/>
              </a:xfrm>
              <a:blipFill>
                <a:blip r:embed="rId2"/>
                <a:stretch>
                  <a:fillRect l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FFB66-1131-6530-D413-1AE988BD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1/22/24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308BE-FEA8-2011-3E95-5E743C60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8E527-1C93-1628-0914-E13ECCB0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29704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607115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48D622B-3C34-EF26-82AD-4AAC1171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143" y="1905000"/>
            <a:ext cx="3287259" cy="37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9581-BA58-D975-BF5F-E2BC3929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Random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F0D2A-9AA4-016B-A100-BC91FB5DA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965961"/>
                <a:ext cx="9887713" cy="404164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Early ML motivation: memorization with </a:t>
                </a:r>
                <a:r>
                  <a:rPr lang="en-US" b="1" dirty="0"/>
                  <a:t>margin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Goal: find linear threshold function memorizing M data-points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×{±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	I.e. find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so that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b="1" dirty="0"/>
                  <a:t>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else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b="1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Equivalent to the perceptron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dirty="0"/>
                  <a:t>.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𝑺𝑨𝑻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memorization capacity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200" dirty="0"/>
              </a:p>
              <a:p>
                <a:pPr marL="0" indent="0">
                  <a:buNone/>
                </a:pPr>
                <a:r>
                  <a:rPr lang="en-US" dirty="0"/>
                  <a:t>Similar predicted phase transitions, but much less is proved</a:t>
                </a:r>
              </a:p>
              <a:p>
                <a:pPr marL="0" indent="0">
                  <a:buNone/>
                </a:pPr>
                <a:r>
                  <a:rPr lang="en-US" dirty="0"/>
                  <a:t>Surprising prediction: for </a:t>
                </a:r>
                <a:r>
                  <a:rPr lang="en-US" dirty="0" err="1"/>
                  <a:t>Ising</a:t>
                </a:r>
                <a:r>
                  <a:rPr lang="en-US" dirty="0"/>
                  <a:t> perceptron, nearly all solutions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distance from </a:t>
                </a:r>
                <a:r>
                  <a:rPr lang="en-US" b="1" dirty="0"/>
                  <a:t>all other solutions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	Proved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in </a:t>
                </a:r>
                <a:r>
                  <a:rPr lang="en-US" b="1" dirty="0"/>
                  <a:t>symmetric </a:t>
                </a:r>
                <a:r>
                  <a:rPr lang="en-US" dirty="0"/>
                  <a:t>perceptron.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1800" b="1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𝜅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slab.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However, efficient algorithms can find solutions for small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. </a:t>
                </a:r>
                <a:r>
                  <a:rPr lang="en-US" b="1" dirty="0">
                    <a:solidFill>
                      <a:srgbClr val="FF0000"/>
                    </a:solidFill>
                  </a:rPr>
                  <a:t>How does this make sense?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F0D2A-9AA4-016B-A100-BC91FB5DA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965961"/>
                <a:ext cx="9887713" cy="4041648"/>
              </a:xfrm>
              <a:blipFill>
                <a:blip r:embed="rId2"/>
                <a:stretch>
                  <a:fillRect l="-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93C00-9FEB-CDF2-144E-15DC319C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F9450-8EE9-6248-8E59-7C35F746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EED5C-8856-6222-475B-BC250CBD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A3F1-8A69-BB4F-88E1-0B4E6211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Mean-Field Spin Glasses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4BDEA-55B6-B939-7049-F9CEAFD38B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3" y="2093977"/>
                <a:ext cx="9736822" cy="42181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Each k-SAT clause can be written as a degree k polynomial in k variables.</a:t>
                </a:r>
              </a:p>
              <a:p>
                <a:pPr marL="0" indent="0">
                  <a:buNone/>
                </a:pPr>
                <a:r>
                  <a:rPr lang="en-US" dirty="0"/>
                  <a:t>	Random MAX-k-SAT: maximize a random </a:t>
                </a:r>
                <a:r>
                  <a:rPr lang="en-US" b="1" dirty="0"/>
                  <a:t>degree k polynomial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In large clause density “limit”, get random polynomials with </a:t>
                </a:r>
                <a:r>
                  <a:rPr lang="en-US" b="1" dirty="0"/>
                  <a:t>IID Gaussian coefficients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−1)/2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1400" dirty="0"/>
                  <a:t>[Dembo-</a:t>
                </a:r>
                <a:r>
                  <a:rPr lang="en-US" sz="1400" dirty="0" err="1"/>
                  <a:t>Montanari</a:t>
                </a:r>
                <a:r>
                  <a:rPr lang="en-US" sz="1400" dirty="0"/>
                  <a:t>-Sen 17 (</a:t>
                </a:r>
                <a:r>
                  <a:rPr lang="en-US" sz="1400" dirty="0" err="1"/>
                  <a:t>MaxCut</a:t>
                </a:r>
                <a:r>
                  <a:rPr lang="en-US" sz="1400" dirty="0"/>
                  <a:t>), </a:t>
                </a:r>
                <a:r>
                  <a:rPr lang="en-US" sz="1400" dirty="0" err="1"/>
                  <a:t>Panchenko</a:t>
                </a:r>
                <a:r>
                  <a:rPr lang="en-US" sz="1400" dirty="0"/>
                  <a:t> 17 (Max-k-SAT), Jones-Marwaha-Sandhu-Shi 23 (algorithms)]</a:t>
                </a:r>
              </a:p>
              <a:p>
                <a:pPr marL="0" indent="0">
                  <a:buNone/>
                </a:pPr>
                <a:r>
                  <a:rPr lang="en-US" dirty="0"/>
                  <a:t>This is a </a:t>
                </a:r>
                <a:r>
                  <a:rPr lang="en-US" b="1" dirty="0"/>
                  <a:t>mean-field spin glass. </a:t>
                </a:r>
                <a:r>
                  <a:rPr lang="en-US" dirty="0"/>
                  <a:t>k=2 is the </a:t>
                </a:r>
                <a:r>
                  <a:rPr lang="en-US" b="1" dirty="0"/>
                  <a:t>Sherrington-Kirkpatrick</a:t>
                </a:r>
                <a:r>
                  <a:rPr lang="en-US" dirty="0"/>
                  <a:t> (SK) model.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4BDEA-55B6-B939-7049-F9CEAFD38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3" y="2093977"/>
                <a:ext cx="9736822" cy="4218110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CA43F-AE8E-F5DA-C2E0-74702705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0BB2-F3E9-A4FB-AF6A-377AE9AF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F58ED-0116-A86B-AD58-DF2C1976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4BDEA-55B6-B939-7049-F9CEAFD38B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2" y="2093977"/>
                <a:ext cx="9964935" cy="39410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SK extends the classic </a:t>
                </a:r>
                <a:r>
                  <a:rPr lang="en-US" b="1" dirty="0"/>
                  <a:t>ferromagnetic </a:t>
                </a:r>
                <a:r>
                  <a:rPr lang="en-US" b="1" dirty="0" err="1"/>
                  <a:t>Ising</a:t>
                </a:r>
                <a:r>
                  <a:rPr lang="en-US" b="1" dirty="0"/>
                  <a:t> model </a:t>
                </a:r>
                <a:r>
                  <a:rPr lang="en-US" dirty="0"/>
                  <a:t>of magnetism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	Physically,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  <m:sup/>
                    </m:sSup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spin of atom </a:t>
                </a:r>
                <a:r>
                  <a:rPr lang="en-US" dirty="0" err="1"/>
                  <a:t>i</a:t>
                </a:r>
                <a:r>
                  <a:rPr lang="en-US" dirty="0"/>
                  <a:t>. 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	Ferromagnetic Hamiltonian on graph G is sum over adjacent pairs:</a:t>
                </a:r>
                <a:r>
                  <a:rPr lang="en-US" i="1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𝐹𝑒𝑟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Gibbs (Boltzmann) probability distribution </a:t>
                </a:r>
                <a:r>
                  <a:rPr lang="en-US" dirty="0"/>
                  <a:t>at inverse temperature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: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	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neighbors “want to align”. All spins are equal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SK is </a:t>
                </a:r>
                <a:r>
                  <a:rPr lang="en-US" b="1" dirty="0"/>
                  <a:t>disordered. </a:t>
                </a:r>
                <a:r>
                  <a:rPr lang="en-US" dirty="0"/>
                  <a:t>Even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 is complicated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	“Mean-field”: G is complete graph (instead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dirty="0"/>
                  <a:t>	Original motivation: special magnetic solutes, e.g. </a:t>
                </a:r>
                <a:r>
                  <a:rPr lang="en-US" dirty="0" err="1"/>
                  <a:t>CuMn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4BDEA-55B6-B939-7049-F9CEAFD38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2" y="2093977"/>
                <a:ext cx="9964935" cy="3941063"/>
              </a:xfrm>
              <a:blipFill>
                <a:blip r:embed="rId2"/>
                <a:stretch>
                  <a:fillRect l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red and blue arrow with a red arrow pointing to the right&#10;&#10;Description automatically generated">
            <a:extLst>
              <a:ext uri="{FF2B5EF4-FFF2-40B4-BE49-F238E27FC236}">
                <a16:creationId xmlns:a16="http://schemas.microsoft.com/office/drawing/2014/main" id="{747D1B23-E643-FA3C-E227-F494BB548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226"/>
          <a:stretch/>
        </p:blipFill>
        <p:spPr>
          <a:xfrm>
            <a:off x="7306561" y="4679496"/>
            <a:ext cx="1005335" cy="12169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6A3F1-8A69-BB4F-88E1-0B4E6211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45914"/>
            <a:ext cx="9917419" cy="1241944"/>
          </a:xfrm>
        </p:spPr>
        <p:txBody>
          <a:bodyPr/>
          <a:lstStyle/>
          <a:p>
            <a:r>
              <a:rPr lang="en-US" dirty="0"/>
              <a:t>Classic </a:t>
            </a:r>
            <a:r>
              <a:rPr lang="en-US" dirty="0" err="1"/>
              <a:t>Ising</a:t>
            </a:r>
            <a:r>
              <a:rPr lang="en-US" dirty="0"/>
              <a:t>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CA43F-AE8E-F5DA-C2E0-74702705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0BB2-F3E9-A4FB-AF6A-377AE9AF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F58ED-0116-A86B-AD58-DF2C1976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 descr="A red and blue arrow with a red arrow pointing to the right&#10;&#10;Description automatically generated">
            <a:extLst>
              <a:ext uri="{FF2B5EF4-FFF2-40B4-BE49-F238E27FC236}">
                <a16:creationId xmlns:a16="http://schemas.microsoft.com/office/drawing/2014/main" id="{6009608A-6889-2845-2F53-9E5C6CBFD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709" y="4679496"/>
            <a:ext cx="3266878" cy="1216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69B504-136D-2F27-D7FA-48F864CF2D06}"/>
                  </a:ext>
                </a:extLst>
              </p:cNvPr>
              <p:cNvSpPr txBox="1"/>
              <p:nvPr/>
            </p:nvSpPr>
            <p:spPr>
              <a:xfrm>
                <a:off x="6930181" y="550538"/>
                <a:ext cx="4059936" cy="435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(SK: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brk m:alnAt="7"/>
                          </m:rPr>
                          <a:rPr lang="en-US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69B504-136D-2F27-D7FA-48F864CF2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81" y="550538"/>
                <a:ext cx="4059936" cy="435119"/>
              </a:xfrm>
              <a:prstGeom prst="rect">
                <a:avLst/>
              </a:prstGeom>
              <a:blipFill>
                <a:blip r:embed="rId4"/>
                <a:stretch>
                  <a:fillRect l="-1558" t="-108571" b="-15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05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136E3-E352-4808-0392-D9E8400A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Phase Transition?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CDEDB9-EC91-B728-F006-1EC1FC3B4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08595"/>
                <a:ext cx="9527275" cy="38807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  has no “constraint density”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 relevant parameter is the </a:t>
                </a:r>
                <a:r>
                  <a:rPr lang="en-US" sz="2000" b="1" dirty="0"/>
                  <a:t>inverse temperature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000" b="1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2000" b="1" dirty="0"/>
                  <a:t>Gibbs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000" b="1" dirty="0"/>
                  <a:t>: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         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p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Roughly,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000" dirty="0"/>
                  <a:t> concentrates on a </a:t>
                </a:r>
                <a:r>
                  <a:rPr lang="en-US" sz="2000" b="1" dirty="0"/>
                  <a:t>level set </a:t>
                </a:r>
                <a:r>
                  <a:rPr lang="en-US" sz="2000" dirty="0"/>
                  <a:t>of H determined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CDEDB9-EC91-B728-F006-1EC1FC3B4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08595"/>
                <a:ext cx="9527275" cy="3880725"/>
              </a:xfrm>
              <a:blipFill>
                <a:blip r:embed="rId2"/>
                <a:stretch>
                  <a:fillRect l="-665" t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5D3D3-F116-51B2-8395-7D52EE3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9E613-FEDF-2610-8AD5-5F97A9A3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A2CF6-5D69-A489-3015-6C5AC93B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136E3-E352-4808-0392-D9E8400A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Transitions in a Spin Glass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CDEDB9-EC91-B728-F006-1EC1FC3B4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08595"/>
                <a:ext cx="9527275" cy="38624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Analogous diagram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CDEDB9-EC91-B728-F006-1EC1FC3B4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08595"/>
                <a:ext cx="9527275" cy="3862437"/>
              </a:xfrm>
              <a:blipFill>
                <a:blip r:embed="rId2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5D3D3-F116-51B2-8395-7D52EE3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9E613-FEDF-2610-8AD5-5F97A9A3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A2CF6-5D69-A489-3015-6C5AC93B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91F57B9C-964F-4546-FE17-F5816BF47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2952" b="20683"/>
          <a:stretch/>
        </p:blipFill>
        <p:spPr>
          <a:xfrm>
            <a:off x="1749179" y="3046592"/>
            <a:ext cx="8164560" cy="2267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F63A57-326D-2C10-DA3D-EE8F19E5C849}"/>
                  </a:ext>
                </a:extLst>
              </p:cNvPr>
              <p:cNvSpPr txBox="1"/>
              <p:nvPr/>
            </p:nvSpPr>
            <p:spPr>
              <a:xfrm>
                <a:off x="3501319" y="5314304"/>
                <a:ext cx="64011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F63A57-326D-2C10-DA3D-EE8F19E5C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319" y="5314304"/>
                <a:ext cx="640111" cy="381515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4CC4B-8A7B-7A44-C30A-5E3D8AAFD86B}"/>
                  </a:ext>
                </a:extLst>
              </p:cNvPr>
              <p:cNvSpPr txBox="1"/>
              <p:nvPr/>
            </p:nvSpPr>
            <p:spPr>
              <a:xfrm>
                <a:off x="5650195" y="5326709"/>
                <a:ext cx="483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4CC4B-8A7B-7A44-C30A-5E3D8AAFD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195" y="5326709"/>
                <a:ext cx="48301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7E807B-0CE0-DD9D-A7D2-67308CEF741B}"/>
                  </a:ext>
                </a:extLst>
              </p:cNvPr>
              <p:cNvSpPr txBox="1"/>
              <p:nvPr/>
            </p:nvSpPr>
            <p:spPr>
              <a:xfrm>
                <a:off x="7741624" y="5326709"/>
                <a:ext cx="460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7E807B-0CE0-DD9D-A7D2-67308CEF7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624" y="5326709"/>
                <a:ext cx="46057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2B7051-A8AB-D78C-BA25-5C3C60ECD0AB}"/>
                  </a:ext>
                </a:extLst>
              </p:cNvPr>
              <p:cNvSpPr txBox="1"/>
              <p:nvPr/>
            </p:nvSpPr>
            <p:spPr>
              <a:xfrm>
                <a:off x="1509538" y="5265709"/>
                <a:ext cx="812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2B7051-A8AB-D78C-BA25-5C3C60ECD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538" y="5265709"/>
                <a:ext cx="81201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24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383A-590B-981A-3F73-B0067DE7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7F7C7-B0B3-482C-3D4E-A4FB4119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85D7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1. Course Logistics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885D7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885D7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2. Overview of Random Landscapes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363A0-04FD-B354-96AF-796004E0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5EA5C-B424-DB80-1FAA-FB76B775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03535-8514-E0D9-1E2A-D1E6057D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81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177D-E322-B01E-B754-FF5E3CAA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1" y="545914"/>
            <a:ext cx="9862554" cy="1241944"/>
          </a:xfrm>
        </p:spPr>
        <p:txBody>
          <a:bodyPr/>
          <a:lstStyle/>
          <a:p>
            <a:r>
              <a:rPr lang="en-US" dirty="0"/>
              <a:t>Algorithmic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68E3E-57A2-477F-EF3C-8E5618D6F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08595"/>
                <a:ext cx="9527275" cy="389901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           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p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bSup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±1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Efficient sampling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sub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sup>
                    </m:sSub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?</a:t>
                </a:r>
                <a:endParaRPr lang="en-US" sz="2000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2000" dirty="0"/>
                  <a:t>	Glauber dynamics chain: resample random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conditionally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2000" dirty="0"/>
                  <a:t>	Fast mixing for small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(“high temperature”).</a:t>
                </a:r>
                <a:endParaRPr lang="en-US" sz="2000" b="1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Efficient optimization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?</a:t>
                </a:r>
                <a:r>
                  <a:rPr lang="en-US" sz="2000" b="1" dirty="0"/>
                  <a:t> 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2000" dirty="0"/>
                  <a:t>	Need to understand large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(“low temperature”).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68E3E-57A2-477F-EF3C-8E5618D6F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08595"/>
                <a:ext cx="9527275" cy="3899013"/>
              </a:xfrm>
              <a:blipFill>
                <a:blip r:embed="rId2"/>
                <a:stretch>
                  <a:fillRect l="-665" t="-17857" b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D394B-72D2-5DFD-AE4D-AED4B945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076C9-053F-7AD3-2B6C-A2308C1A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56F26-B430-58E9-5102-8BFA5596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DF3CBC-0E40-8B2F-976D-0BEAC160C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2952" b="20683"/>
          <a:stretch/>
        </p:blipFill>
        <p:spPr>
          <a:xfrm>
            <a:off x="6516251" y="637339"/>
            <a:ext cx="4142273" cy="11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97E4-E594-1703-2778-B84908F15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 of Moment Computations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039A4-9418-3D38-A483-B9F9E2C606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8475" y="2108595"/>
                <a:ext cx="9646999" cy="39264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A main quantity of interest is the limiting free energy (“log normalizing constant”):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±1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If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is small, 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typically on the order of its expectation.</a:t>
                </a:r>
              </a:p>
              <a:p>
                <a:pPr marL="0" indent="0">
                  <a:buNone/>
                </a:pPr>
                <a:r>
                  <a:rPr lang="en-US" sz="2000" dirty="0"/>
                  <a:t>	A sufficient criterion is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is large,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𝐶𝑁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with extremely high probability (</a:t>
                </a:r>
                <a:r>
                  <a:rPr lang="en-US" sz="2000" u="sng" dirty="0"/>
                  <a:t>see Lecture 2</a:t>
                </a:r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039A4-9418-3D38-A483-B9F9E2C606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475" y="2108595"/>
                <a:ext cx="9646999" cy="3926445"/>
              </a:xfrm>
              <a:blipFill>
                <a:blip r:embed="rId2"/>
                <a:stretch>
                  <a:fillRect l="-657" t="-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6FD7E-328B-C078-E48A-3E94BDC4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C4DF2-6FAC-741A-A51C-B58B48BB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F0597-40ED-9D0B-7482-7768C571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2D8F6-9539-1EB6-BCC5-2E5776E5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1-RSB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07089C-2D8B-6665-C7A5-31621A8D25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08595"/>
                <a:ext cx="9887713" cy="3889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A common behavior at large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1-step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replica symmetry breaking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(1-RSB).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Geometrically: solutions are organized into </a:t>
                </a:r>
                <a:r>
                  <a:rPr lang="en-US" sz="2000" b="1" dirty="0"/>
                  <a:t>clusters</a:t>
                </a:r>
              </a:p>
              <a:p>
                <a:pPr marL="0" indent="0">
                  <a:buNone/>
                </a:pPr>
                <a:r>
                  <a:rPr lang="en-US" sz="2000" dirty="0"/>
                  <a:t>	Potential proof idea: count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-clusters</a:t>
                </a:r>
                <a:r>
                  <a:rPr lang="en-US" sz="2000" b="1" dirty="0"/>
                  <a:t> </a:t>
                </a:r>
                <a:r>
                  <a:rPr lang="en-US" sz="2000" dirty="0"/>
                  <a:t>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000" dirty="0"/>
                  <a:t> for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, e.g. by 2</a:t>
                </a:r>
                <a:r>
                  <a:rPr lang="en-US" sz="2000" baseline="30000" dirty="0"/>
                  <a:t>nd</a:t>
                </a:r>
                <a:r>
                  <a:rPr lang="en-US" sz="2000" dirty="0"/>
                  <a:t> moment.</a:t>
                </a:r>
              </a:p>
              <a:p>
                <a:pPr marL="0" indent="0">
                  <a:buNone/>
                </a:pPr>
                <a:r>
                  <a:rPr lang="en-US" sz="2000" dirty="0"/>
                  <a:t>	Cluster counts suffice to count solutions (</a:t>
                </a:r>
                <a:r>
                  <a:rPr lang="en-US" dirty="0"/>
                  <a:t>k-SAT: [Ding-Sly-Sun 15]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/>
                  <a:t>	Answer can differ from naïve moment prediction if: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[#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nor/>
                        </m:rPr>
                        <a:rPr lang="en-US" sz="2000" dirty="0"/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𝑐𝑙𝑢𝑠𝑡𝑒𝑟𝑠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]≪1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07089C-2D8B-6665-C7A5-31621A8D25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08595"/>
                <a:ext cx="9887713" cy="3889869"/>
              </a:xfrm>
              <a:blipFill>
                <a:blip r:embed="rId2"/>
                <a:stretch>
                  <a:fillRect l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C7B6-45F2-7943-1BD2-CD4F334B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6091E-ED0F-7807-0A74-8F26A130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1CC73-36AA-6F9D-FCF9-8138A8EC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22</a:t>
            </a:fld>
            <a:endParaRPr lang="en-US"/>
          </a:p>
        </p:txBody>
      </p:sp>
      <p:pic>
        <p:nvPicPr>
          <p:cNvPr id="7" name="Content Placeholder 7" descr="A diagram of different sizes of circles&#10;&#10;Description automatically generated">
            <a:extLst>
              <a:ext uri="{FF2B5EF4-FFF2-40B4-BE49-F238E27FC236}">
                <a16:creationId xmlns:a16="http://schemas.microsoft.com/office/drawing/2014/main" id="{72AFFC84-D1FD-C940-39EF-7D149D57F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98" t="2278" r="22445" b="35595"/>
          <a:stretch/>
        </p:blipFill>
        <p:spPr>
          <a:xfrm>
            <a:off x="8737001" y="361969"/>
            <a:ext cx="1628473" cy="15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CFFF-5C19-8837-C080-B2AEDF86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RSB Ansatz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95EDA-40FC-5C38-9FB6-75235B20F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25503"/>
            <a:ext cx="9736822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Other models like SK can have 2-RSB (clusters within clusters), 3-RSB, … even infinite (“full”) RSB.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 formula due to </a:t>
            </a:r>
            <a:r>
              <a:rPr lang="en-US" dirty="0" err="1"/>
              <a:t>Parisi</a:t>
            </a:r>
            <a:r>
              <a:rPr lang="en-US" dirty="0"/>
              <a:t> (1980). Prominently cited in 2021 Nobel Prize.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Parisi</a:t>
            </a:r>
            <a:r>
              <a:rPr lang="en-US" dirty="0"/>
              <a:t> formula proved in celebrated work of </a:t>
            </a:r>
            <a:r>
              <a:rPr lang="en-US" dirty="0" err="1"/>
              <a:t>Talagrand</a:t>
            </a:r>
            <a:r>
              <a:rPr lang="en-US" dirty="0"/>
              <a:t> (2006).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40E39-8FA1-F368-9F1B-D854ECE8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5C97A-C685-863A-167B-54EE43D5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7FF1-51DF-AC8B-B4AF-8D5C3395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 descr="A person in a suit&#10;&#10;Description automatically generated">
            <a:extLst>
              <a:ext uri="{FF2B5EF4-FFF2-40B4-BE49-F238E27FC236}">
                <a16:creationId xmlns:a16="http://schemas.microsoft.com/office/drawing/2014/main" id="{B3E7E31E-5248-3C08-BBA8-9060791E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198" y="2848138"/>
            <a:ext cx="2358390" cy="30982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B7B0C8-256D-0E16-97F0-6B1DF839AAEA}"/>
              </a:ext>
            </a:extLst>
          </p:cNvPr>
          <p:cNvSpPr txBox="1"/>
          <p:nvPr/>
        </p:nvSpPr>
        <p:spPr>
          <a:xfrm>
            <a:off x="588385" y="2916535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Solution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1792F0-D97C-5757-705F-AE7E9050E435}"/>
              </a:ext>
            </a:extLst>
          </p:cNvPr>
          <p:cNvSpPr txBox="1"/>
          <p:nvPr/>
        </p:nvSpPr>
        <p:spPr>
          <a:xfrm>
            <a:off x="648665" y="3460132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Cluster</a:t>
            </a:r>
            <a:endParaRPr lang="en-US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683F70-A056-D23B-4FBE-9693E777F8B7}"/>
                  </a:ext>
                </a:extLst>
              </p:cNvPr>
              <p:cNvSpPr txBox="1"/>
              <p:nvPr/>
            </p:nvSpPr>
            <p:spPr>
              <a:xfrm>
                <a:off x="607027" y="4037492"/>
                <a:ext cx="91935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0" lang="en-US" sz="16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nivers Condensed"/>
                    <a:ea typeface="+mn-ea"/>
                    <a:cs typeface="+mn-cs"/>
                  </a:rPr>
                  <a:t>Cluste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6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1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𝐫</m:t>
                        </m:r>
                      </m:e>
                      <m:sup>
                        <m:r>
                          <a:rPr kumimoji="0" lang="en-US" sz="16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683F70-A056-D23B-4FBE-9693E777F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27" y="4037492"/>
                <a:ext cx="919354" cy="344133"/>
              </a:xfrm>
              <a:prstGeom prst="rect">
                <a:avLst/>
              </a:prstGeom>
              <a:blipFill>
                <a:blip r:embed="rId3"/>
                <a:stretch>
                  <a:fillRect l="-4110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A diagram of a tree&#10;&#10;Description automatically generated">
            <a:extLst>
              <a:ext uri="{FF2B5EF4-FFF2-40B4-BE49-F238E27FC236}">
                <a16:creationId xmlns:a16="http://schemas.microsoft.com/office/drawing/2014/main" id="{FFA3703A-8616-D1FC-4E97-BB6C8A9A5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223" y="2922391"/>
            <a:ext cx="5514809" cy="196883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E64702-F477-E792-2896-63E8A5304C4E}"/>
              </a:ext>
            </a:extLst>
          </p:cNvPr>
          <p:cNvSpPr txBox="1"/>
          <p:nvPr/>
        </p:nvSpPr>
        <p:spPr>
          <a:xfrm>
            <a:off x="843431" y="455267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…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7" name="Content Placeholder 7" descr="A diagram of different sizes of circles&#10;&#10;Description automatically generated">
            <a:extLst>
              <a:ext uri="{FF2B5EF4-FFF2-40B4-BE49-F238E27FC236}">
                <a16:creationId xmlns:a16="http://schemas.microsoft.com/office/drawing/2014/main" id="{7076F917-25AB-8A47-334F-18D5C8F95C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98" t="2278" r="22445" b="35595"/>
          <a:stretch/>
        </p:blipFill>
        <p:spPr>
          <a:xfrm>
            <a:off x="7420961" y="369999"/>
            <a:ext cx="1628473" cy="1518394"/>
          </a:xfrm>
          <a:prstGeom prst="rect">
            <a:avLst/>
          </a:prstGeom>
        </p:spPr>
      </p:pic>
      <p:sp>
        <p:nvSpPr>
          <p:cNvPr id="34" name="&quot;No&quot; Symbol 33">
            <a:extLst>
              <a:ext uri="{FF2B5EF4-FFF2-40B4-BE49-F238E27FC236}">
                <a16:creationId xmlns:a16="http://schemas.microsoft.com/office/drawing/2014/main" id="{A1B5C126-49BF-69E6-1B2A-644995BC576A}"/>
              </a:ext>
            </a:extLst>
          </p:cNvPr>
          <p:cNvSpPr/>
          <p:nvPr/>
        </p:nvSpPr>
        <p:spPr>
          <a:xfrm>
            <a:off x="7508250" y="412980"/>
            <a:ext cx="1453896" cy="147541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8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A5D5-E26E-76AA-657F-C80957FE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Spin Glasses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EAEBE-5EBD-9279-99EC-F8804DCDA7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08595"/>
                <a:ext cx="9527275" cy="40317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Mean-field spin glasses are equally interesting on the sphere</a:t>
                </a:r>
              </a:p>
              <a:p>
                <a:pPr marL="0" indent="0">
                  <a:buNone/>
                </a:pPr>
                <a:r>
                  <a:rPr lang="en-US" dirty="0"/>
                  <a:t>	Spherical SK model is “just” eigenvalues of a random matrix.</a:t>
                </a:r>
              </a:p>
              <a:p>
                <a:pPr marL="0" indent="0">
                  <a:buNone/>
                </a:pPr>
                <a:r>
                  <a:rPr lang="en-US" dirty="0"/>
                  <a:t>	In general,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lim>
                    </m:limLow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the operator norm of a </a:t>
                </a:r>
                <a:r>
                  <a:rPr lang="en-US" b="1" dirty="0"/>
                  <a:t>random k-tensor.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2400" b="0" dirty="0"/>
                  <a:t>Gibbs measure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bSup>
                  </m:oMath>
                </a14:m>
                <a:r>
                  <a:rPr lang="en-US" sz="2400" dirty="0"/>
                  <a:t> is the stationary distribution of </a:t>
                </a:r>
                <a:r>
                  <a:rPr lang="en-US" sz="2400" b="1" dirty="0"/>
                  <a:t>Langevin dynamics: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000" dirty="0"/>
                  <a:t>(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Do these dynamics mix fast? If not, how do they behave on short time-scales?</a:t>
                </a:r>
                <a:r>
                  <a:rPr lang="en-US" sz="2000" b="1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EAEBE-5EBD-9279-99EC-F8804DCDA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08595"/>
                <a:ext cx="9527275" cy="4031709"/>
              </a:xfrm>
              <a:blipFill>
                <a:blip r:embed="rId2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B7AE-50CA-B2F9-5BF3-2D9B8245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022DB-DD94-4C50-BBE9-0EC91D44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CFDDA-690B-07D1-EBAB-EFC5CCF5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BBFFC9-0C13-1F91-3D8D-227F9CDDD2A8}"/>
                  </a:ext>
                </a:extLst>
              </p:cNvPr>
              <p:cNvSpPr txBox="1"/>
              <p:nvPr/>
            </p:nvSpPr>
            <p:spPr>
              <a:xfrm>
                <a:off x="7447788" y="517256"/>
                <a:ext cx="6099048" cy="400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(SK: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brk m:alnAt="7"/>
                          </m:rPr>
                          <a:rPr lang="en-US" sz="18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BBFFC9-0C13-1F91-3D8D-227F9CDDD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88" y="517256"/>
                <a:ext cx="6099048" cy="400879"/>
              </a:xfrm>
              <a:prstGeom prst="rect">
                <a:avLst/>
              </a:prstGeom>
              <a:blipFill>
                <a:blip r:embed="rId3"/>
                <a:stretch>
                  <a:fillRect l="-832" t="-100000" b="-1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4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E0E6-9EEA-8FB5-45FC-D5CC35B4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45914"/>
            <a:ext cx="9908274" cy="1241944"/>
          </a:xfrm>
        </p:spPr>
        <p:txBody>
          <a:bodyPr/>
          <a:lstStyle/>
          <a:p>
            <a:r>
              <a:rPr lang="en-US" dirty="0"/>
              <a:t>1-RSB Clusters on the 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8AE39-05D2-853A-7B67-305CC03916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08595"/>
                <a:ext cx="9527275" cy="3944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For spherical spin glasses, the 1-RSB regime has a natural interpretation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000" dirty="0"/>
                  <a:t>Each “cluster” is a spherical band</a:t>
                </a:r>
              </a:p>
              <a:p>
                <a:pPr marL="0" indent="0">
                  <a:buNone/>
                </a:pPr>
                <a:r>
                  <a:rPr lang="en-US" sz="2000" dirty="0"/>
                  <a:t>	At the center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 of the band, the gradient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2000" dirty="0"/>
                  <a:t> should be a multiple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 will be a </a:t>
                </a:r>
                <a:r>
                  <a:rPr lang="en-US" sz="2000" b="1" dirty="0"/>
                  <a:t>local maximum </a:t>
                </a:r>
                <a:r>
                  <a:rPr lang="en-US" sz="20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/>
                  <a:t>, given the radius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||.</a:t>
                </a:r>
              </a:p>
              <a:p>
                <a:pPr marL="0" indent="0">
                  <a:buNone/>
                </a:pPr>
                <a:r>
                  <a:rPr lang="en-US" sz="2000" dirty="0"/>
                  <a:t>	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000" dirty="0"/>
                  <a:t>, bands shrink down to points.</a:t>
                </a:r>
              </a:p>
              <a:p>
                <a:pPr marL="0" indent="0">
                  <a:buNone/>
                </a:pPr>
                <a:r>
                  <a:rPr lang="en-US" sz="2000" dirty="0"/>
                  <a:t>We will study this via the </a:t>
                </a:r>
                <a:r>
                  <a:rPr lang="en-US" sz="2000" b="1" dirty="0"/>
                  <a:t>landscape of critical points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78AE39-05D2-853A-7B67-305CC03916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08595"/>
                <a:ext cx="9527275" cy="3944733"/>
              </a:xfrm>
              <a:blipFill>
                <a:blip r:embed="rId2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4CB6E-2630-7DEF-2C51-2025B7E3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14B90-14AA-0F35-90FF-A3E65184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D78ED-A350-8DB4-3389-44DE32F9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25</a:t>
            </a:fld>
            <a:endParaRPr lang="en-US"/>
          </a:p>
        </p:txBody>
      </p:sp>
      <p:pic>
        <p:nvPicPr>
          <p:cNvPr id="8" name="Content Placeholder 7" descr="A diagram of different sizes of circles&#10;&#10;Description automatically generated">
            <a:extLst>
              <a:ext uri="{FF2B5EF4-FFF2-40B4-BE49-F238E27FC236}">
                <a16:creationId xmlns:a16="http://schemas.microsoft.com/office/drawing/2014/main" id="{202EBE54-C0FD-4728-70FE-9A18E753F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98" t="2278" r="22445" b="35595"/>
          <a:stretch/>
        </p:blipFill>
        <p:spPr>
          <a:xfrm>
            <a:off x="9108463" y="351760"/>
            <a:ext cx="1628473" cy="15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0B3-0C83-13F3-FA59-48149B44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Full-RSB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1BDC5-7345-1A90-DB5F-C7D9695130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08595"/>
                <a:ext cx="9796273" cy="38807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Full-RSB: infinitely many layers of clusters (“everywhere branching” tree structure)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:r>
                  <a:rPr lang="en-US" sz="2000" dirty="0"/>
                  <a:t>At zero temperature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→∞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full RSB is closely linked to optimization! (Last month of class.)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:r>
                  <a:rPr lang="en-US" dirty="0"/>
                  <a:t>[</a:t>
                </a:r>
                <a:r>
                  <a:rPr lang="en-US" sz="1700" dirty="0" err="1"/>
                  <a:t>Subag</a:t>
                </a:r>
                <a:r>
                  <a:rPr lang="en-US" sz="1700" dirty="0"/>
                  <a:t> 2018, </a:t>
                </a:r>
                <a:r>
                  <a:rPr lang="en-US" sz="1700" dirty="0" err="1"/>
                  <a:t>Montanari</a:t>
                </a:r>
                <a:r>
                  <a:rPr lang="en-US" sz="1700" dirty="0"/>
                  <a:t> 19, </a:t>
                </a:r>
                <a:r>
                  <a:rPr lang="en-US" sz="1700" dirty="0" err="1"/>
                  <a:t>Alaoui-Montanari-Sellke</a:t>
                </a:r>
                <a:r>
                  <a:rPr lang="en-US" sz="1700" dirty="0"/>
                  <a:t> 20</a:t>
                </a:r>
                <a:r>
                  <a:rPr lang="en-US" dirty="0"/>
                  <a:t>]</a:t>
                </a:r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/>
                  <a:t>	In full RSB spin glasses, near-global optima can be found by </a:t>
                </a:r>
                <a:r>
                  <a:rPr lang="en-US" sz="2000" b="1" dirty="0"/>
                  <a:t>efficient algorithms</a:t>
                </a:r>
                <a:r>
                  <a:rPr lang="en-US" sz="2000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4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885D7"/>
                    </a:solidFill>
                    <a:effectLst/>
                    <a:uLnTx/>
                    <a:uFillTx/>
                    <a:latin typeface="Univers Condensed"/>
                    <a:ea typeface="+mn-ea"/>
                    <a:cs typeface="+mn-cs"/>
                  </a:rPr>
                  <a:t>[</a:t>
                </a:r>
                <a:r>
                  <a:rPr kumimoji="0" 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8885D7"/>
                    </a:solidFill>
                    <a:effectLst/>
                    <a:uLnTx/>
                    <a:uFillTx/>
                    <a:latin typeface="Univers Condensed"/>
                    <a:ea typeface="+mn-ea"/>
                    <a:cs typeface="+mn-cs"/>
                  </a:rPr>
                  <a:t>Gamarnik</a:t>
                </a:r>
                <a:r>
                  <a:rPr kumimoji="0" 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885D7"/>
                    </a:solidFill>
                    <a:effectLst/>
                    <a:uLnTx/>
                    <a:uFillTx/>
                    <a:latin typeface="Univers Condensed"/>
                    <a:ea typeface="+mn-ea"/>
                    <a:cs typeface="+mn-cs"/>
                  </a:rPr>
                  <a:t>-Jagannath 20, Huang-</a:t>
                </a:r>
                <a:r>
                  <a:rPr kumimoji="0" 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8885D7"/>
                    </a:solidFill>
                    <a:effectLst/>
                    <a:uLnTx/>
                    <a:uFillTx/>
                    <a:latin typeface="Univers Condensed"/>
                    <a:ea typeface="+mn-ea"/>
                    <a:cs typeface="+mn-cs"/>
                  </a:rPr>
                  <a:t>Sellke</a:t>
                </a:r>
                <a:r>
                  <a:rPr kumimoji="0" 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885D7"/>
                    </a:solidFill>
                    <a:effectLst/>
                    <a:uLnTx/>
                    <a:uFillTx/>
                    <a:latin typeface="Univers Condensed"/>
                    <a:ea typeface="+mn-ea"/>
                    <a:cs typeface="+mn-cs"/>
                  </a:rPr>
                  <a:t> 21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885D7"/>
                    </a:solidFill>
                    <a:effectLst/>
                    <a:uLnTx/>
                    <a:uFillTx/>
                    <a:latin typeface="Univers Condensed"/>
                    <a:ea typeface="+mn-ea"/>
                    <a:cs typeface="+mn-cs"/>
                  </a:rPr>
                  <a:t>]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885D7"/>
                    </a:solidFill>
                    <a:effectLst/>
                    <a:uLnTx/>
                    <a:uFillTx/>
                    <a:latin typeface="Univers Condensed"/>
                    <a:ea typeface="+mn-ea"/>
                    <a:cs typeface="+mn-cs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4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2000" dirty="0">
                    <a:solidFill>
                      <a:srgbClr val="8885D7"/>
                    </a:solidFill>
                    <a:latin typeface="Univers Condensed"/>
                  </a:rPr>
                  <a:t>	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885D7"/>
                    </a:solidFill>
                    <a:effectLst/>
                    <a:uLnTx/>
                    <a:uFillTx/>
                    <a:latin typeface="Univers Condensed"/>
                    <a:ea typeface="+mn-ea"/>
                    <a:cs typeface="+mn-cs"/>
                  </a:rPr>
                  <a:t>In non-full RSB spin glasses,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885D7"/>
                    </a:solidFill>
                    <a:effectLst/>
                    <a:uLnTx/>
                    <a:uFillTx/>
                    <a:latin typeface="Univers Condensed"/>
                    <a:ea typeface="+mn-ea"/>
                    <a:cs typeface="+mn-cs"/>
                  </a:rPr>
                  <a:t>no </a:t>
                </a:r>
                <a:r>
                  <a:rPr kumimoji="0" lang="en-US" sz="2000" b="1" i="0" strike="noStrike" kern="1200" cap="none" spc="0" normalizeH="0" baseline="0" noProof="0" dirty="0">
                    <a:ln>
                      <a:noFill/>
                    </a:ln>
                    <a:solidFill>
                      <a:srgbClr val="8885D7"/>
                    </a:solidFill>
                    <a:effectLst/>
                    <a:uLnTx/>
                    <a:uFillTx/>
                    <a:latin typeface="Univers Condensed"/>
                    <a:ea typeface="+mn-ea"/>
                    <a:cs typeface="+mn-cs"/>
                  </a:rPr>
                  <a:t>stable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885D7"/>
                    </a:solidFill>
                    <a:effectLst/>
                    <a:uLnTx/>
                    <a:uFillTx/>
                    <a:latin typeface="Univers Condensed"/>
                    <a:ea typeface="+mn-ea"/>
                    <a:cs typeface="+mn-cs"/>
                  </a:rPr>
                  <a:t> algorithm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885D7"/>
                    </a:solidFill>
                    <a:effectLst/>
                    <a:uLnTx/>
                    <a:uFillTx/>
                    <a:latin typeface="Univers Condensed"/>
                    <a:ea typeface="+mn-ea"/>
                    <a:cs typeface="+mn-cs"/>
                  </a:rPr>
                  <a:t>can find </a:t>
                </a:r>
                <a:r>
                  <a:rPr lang="en-US" sz="2000" dirty="0"/>
                  <a:t>near-global optima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885D7"/>
                  </a:solidFill>
                  <a:effectLst/>
                  <a:uLnTx/>
                  <a:uFillTx/>
                  <a:latin typeface="Univers Condensed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1BDC5-7345-1A90-DB5F-C7D9695130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08595"/>
                <a:ext cx="9796273" cy="3880725"/>
              </a:xfrm>
              <a:blipFill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86A3A-85E7-03BB-C271-B3F26028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62AA5-39AC-86B4-C611-25164FC8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5432F-8BF4-F3E7-34AB-5ADCF619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 descr="A black line drawing of a structure&#10;&#10;Description automatically generated">
            <a:extLst>
              <a:ext uri="{FF2B5EF4-FFF2-40B4-BE49-F238E27FC236}">
                <a16:creationId xmlns:a16="http://schemas.microsoft.com/office/drawing/2014/main" id="{A3400089-33B3-F5C9-6E38-D19288D1D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32"/>
          <a:stretch/>
        </p:blipFill>
        <p:spPr>
          <a:xfrm flipV="1">
            <a:off x="4828032" y="545915"/>
            <a:ext cx="5721096" cy="12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5271-1E2B-B56B-8313-60FB6D52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823705" cy="1241944"/>
          </a:xfrm>
        </p:spPr>
        <p:txBody>
          <a:bodyPr/>
          <a:lstStyle/>
          <a:p>
            <a:r>
              <a:rPr lang="en-US" dirty="0"/>
              <a:t>Tensor Principle Component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D5B00-B9D4-BF4B-988B-D35D4BE23D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2" y="2048256"/>
                <a:ext cx="10193049" cy="386791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Problem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dirty="0"/>
                  <a:t> be a uniformly random “signal” on the sphere. Recover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from noisy tensor observation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−1)/2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is an IID Gaussian k-tensor. (Assume k is odd to avoid sign ambiguity 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.)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Computational bottleneck for learning algorithms: time to escape equator (“mediocrity”)</a:t>
                </a:r>
              </a:p>
              <a:p>
                <a:pPr lvl="1"/>
                <a:r>
                  <a:rPr lang="en-US" dirty="0"/>
                  <a:t>Explains learning rates in “single-index” ML models</a:t>
                </a:r>
              </a:p>
              <a:p>
                <a:pPr lvl="1"/>
                <a:r>
                  <a:rPr lang="en-US" dirty="0"/>
                  <a:t>Not the focus of this course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D5B00-B9D4-BF4B-988B-D35D4BE23D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2" y="2048256"/>
                <a:ext cx="10193049" cy="3867911"/>
              </a:xfrm>
              <a:blipFill>
                <a:blip r:embed="rId2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74E7D-CA9F-8AD1-F6A4-916F8D05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DA66F-FCC7-D9EE-5A4D-5BDE6B38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BDCD3-ADA9-5A2F-7488-BEA401A3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9E2F-289B-ED19-4035-ACB8E588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851137" cy="1241944"/>
          </a:xfrm>
        </p:spPr>
        <p:txBody>
          <a:bodyPr>
            <a:normAutofit/>
          </a:bodyPr>
          <a:lstStyle/>
          <a:p>
            <a:r>
              <a:rPr lang="en-US" sz="3600" dirty="0"/>
              <a:t>Tensor PCA and Spherical Spin Glasses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C107D-1BB5-5EA7-D696-553B9D2FD9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3" y="2108595"/>
                <a:ext cx="9736822" cy="3944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Bayes posterior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the Gibbs measure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lang="en-US" dirty="0"/>
                  <a:t> of a </a:t>
                </a:r>
                <a:r>
                  <a:rPr lang="en-US" b="1" dirty="0"/>
                  <a:t>planted </a:t>
                </a:r>
                <a:r>
                  <a:rPr lang="en-US" dirty="0"/>
                  <a:t>spherical spin glass: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−1)/2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−1)/2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	If signal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is Boolean, posterior is a planted </a:t>
                </a:r>
                <a:r>
                  <a:rPr lang="en-US" b="1" dirty="0" err="1"/>
                  <a:t>Ising</a:t>
                </a:r>
                <a:r>
                  <a:rPr lang="en-US" b="1" dirty="0"/>
                  <a:t> </a:t>
                </a:r>
                <a:r>
                  <a:rPr lang="en-US" dirty="0"/>
                  <a:t>spin glass.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Maximum-likelihood estimator (MLE)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1800" dirty="0"/>
                  <a:t>       (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Optimization = computing MLE</a:t>
                </a:r>
                <a:r>
                  <a:rPr lang="en-US" dirty="0"/>
                  <a:t>)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dirty="0"/>
                  <a:t>Bayes optimal mean-squared error reduces to spherical spin glass </a:t>
                </a:r>
                <a:r>
                  <a:rPr lang="en-US"/>
                  <a:t>free energy </a:t>
                </a:r>
                <a:r>
                  <a:rPr lang="en-US" dirty="0"/>
                  <a:t>(HW 1)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C107D-1BB5-5EA7-D696-553B9D2FD9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3" y="2108595"/>
                <a:ext cx="9736822" cy="3944733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85B88-88F3-C712-F2E8-2917EC3F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C115B-49F8-1508-3730-83126F49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B36CF-C06D-89E5-4F88-33FA8A3A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A5D5-E26E-76AA-657F-C80957FE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Future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EAEBE-5EBD-9279-99EC-F8804DCDA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91" y="2018333"/>
            <a:ext cx="10526976" cy="4031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Lectures will focus on spherical spin glasses (or tensor PCA)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dirty="0"/>
              <a:t>Well understood mathematically, clean formulas, several proof techniques available</a:t>
            </a:r>
          </a:p>
          <a:p>
            <a:pPr marL="0" indent="0">
              <a:buNone/>
            </a:pPr>
            <a:r>
              <a:rPr lang="en-US" dirty="0"/>
              <a:t>	Emphasis on geometric &amp; algorithmic phenomena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Homework will touch on other models: k-SAT, perceptron,…</a:t>
            </a:r>
          </a:p>
          <a:p>
            <a:pPr marL="0" indent="0">
              <a:buNone/>
            </a:pPr>
            <a:r>
              <a:rPr lang="en-US" sz="2000" dirty="0"/>
              <a:t>Tools: concentration, critical point counting, interpolation, “high-dimensional thinking”</a:t>
            </a:r>
          </a:p>
          <a:p>
            <a:pPr marL="0" indent="0">
              <a:buNone/>
            </a:pPr>
            <a:r>
              <a:rPr lang="en-US" dirty="0"/>
              <a:t>	We will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use: replica heuristics, approximate message passing, cavity method (see STAT 217)</a:t>
            </a:r>
          </a:p>
          <a:p>
            <a:pPr marL="0" indent="0">
              <a:buNone/>
            </a:pPr>
            <a:r>
              <a:rPr lang="en-US" dirty="0"/>
              <a:t>Final lecture in April: proof outline of the spherical </a:t>
            </a:r>
            <a:r>
              <a:rPr lang="en-US" dirty="0" err="1"/>
              <a:t>Parisi</a:t>
            </a:r>
            <a:r>
              <a:rPr lang="en-US" dirty="0"/>
              <a:t> formula, using methods from class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B7AE-50CA-B2F9-5BF3-2D9B8245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022DB-DD94-4C50-BBE9-0EC91D44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CFDDA-690B-07D1-EBAB-EFC5CCF5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4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383A-590B-981A-3F73-B0067DE7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 and Meeting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7F7C7-B0B3-482C-3D4E-A4FB4119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Instructor: Mark </a:t>
            </a:r>
            <a:r>
              <a:rPr lang="en-US" sz="2000" dirty="0" err="1"/>
              <a:t>Sellke</a:t>
            </a:r>
            <a:r>
              <a:rPr lang="en-US" sz="2000" dirty="0"/>
              <a:t> (</a:t>
            </a:r>
            <a:r>
              <a:rPr lang="en-US" sz="2000" dirty="0">
                <a:hlinkClick r:id="rId3"/>
              </a:rPr>
              <a:t>msellke@fas.harvard.edu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Teaching Fellow: </a:t>
            </a:r>
            <a:r>
              <a:rPr lang="en-US" sz="2000" dirty="0" err="1"/>
              <a:t>Yufan</a:t>
            </a:r>
            <a:r>
              <a:rPr lang="en-US" sz="2000" dirty="0"/>
              <a:t> Li (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yufan_li@g.harvard.edu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10:30am-11:45am, TR, SC 309A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dirty="0"/>
              <a:t>Office Hours and Section: fill out survey!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Optional</a:t>
            </a:r>
            <a:r>
              <a:rPr lang="en-US" sz="2000" dirty="0"/>
              <a:t>: sign up for short 1-1 chat this Friday or next Wednesday (Jan 26 or 31)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363A0-04FD-B354-96AF-796004E0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5EA5C-B424-DB80-1FAA-FB76B775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03535-8514-E0D9-1E2A-D1E6057D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7CD95-F3CA-44A7-5DEA-A382714FA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3132" y="2108595"/>
            <a:ext cx="1620456" cy="1620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DB4BD1-FA89-3963-DF6C-86301D783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889" y="2108595"/>
            <a:ext cx="1620457" cy="162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36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383A-590B-981A-3F73-B0067DE7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7F7C7-B0B3-482C-3D4E-A4FB4119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8885D7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1. Course Logistics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885D7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885D7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2. Overview of Random Landscapes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>
              <a:solidFill>
                <a:srgbClr val="8885D7"/>
              </a:solidFill>
              <a:latin typeface="Univers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85D7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3. Bonus: Random XOR-SAT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363A0-04FD-B354-96AF-796004E0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5EA5C-B424-DB80-1FAA-FB76B775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03535-8514-E0D9-1E2A-D1E6057D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13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DDF7D-6C75-A138-9E8A-0FEE735E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XOR-SAT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60364-4443-CAE4-2417-BF1D5BA516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08595"/>
                <a:ext cx="9883141" cy="39173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k-XOR-SAT: </a:t>
                </a:r>
                <a:r>
                  <a:rPr lang="en-US" sz="2400" b="1" dirty="0"/>
                  <a:t>sparse linear equations</a:t>
                </a:r>
                <a:r>
                  <a:rPr lang="en-US" sz="2400" dirty="0"/>
                  <a:t> mod 2: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Solutions form a linear subspace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200" dirty="0"/>
                  <a:t>Always algorithmically easy (Gaussian elimination)</a:t>
                </a:r>
              </a:p>
              <a:p>
                <a:pPr marL="0" indent="0">
                  <a:buNone/>
                </a:pPr>
                <a:r>
                  <a:rPr lang="en-US" sz="2200" dirty="0"/>
                  <a:t>	Good testing ground to analyze phase transitions rigorously</a:t>
                </a:r>
              </a:p>
              <a:p>
                <a:pPr marL="0" indent="0">
                  <a:buNone/>
                </a:pPr>
                <a:r>
                  <a:rPr lang="en-US" sz="2200" dirty="0"/>
                  <a:t>	If solution space is disconnected, all clusters are </a:t>
                </a:r>
                <a:r>
                  <a:rPr lang="en-US" sz="2200" b="1" dirty="0"/>
                  <a:t>identical </a:t>
                </a:r>
                <a:r>
                  <a:rPr lang="en-US" sz="2200" dirty="0"/>
                  <a:t>up to translation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60364-4443-CAE4-2417-BF1D5BA51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08595"/>
                <a:ext cx="9883141" cy="3917301"/>
              </a:xfrm>
              <a:blipFill>
                <a:blip r:embed="rId3"/>
                <a:stretch>
                  <a:fillRect l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43AE5-47F3-CC9D-7A5B-018C6184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0E5DA-4623-B6AC-D1C2-0F3345AC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A0BC0-2817-F02E-4B2E-9F7E83FA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31</a:t>
            </a:fld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67B0EF50-507D-EF02-6668-5818309BA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646" y="430621"/>
            <a:ext cx="5050241" cy="13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0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DDF7D-6C75-A138-9E8A-0FEE735E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XOR-SAT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60364-4443-CAE4-2417-BF1D5BA516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2" y="2108595"/>
                <a:ext cx="10115547" cy="38350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Fix a constant k, and consider equations: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number of variables,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number of equations,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is the set of solutions.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Theorem (</a:t>
                </a:r>
                <a:r>
                  <a:rPr lang="en-US" sz="1400" dirty="0" err="1"/>
                  <a:t>Achlioptas</a:t>
                </a:r>
                <a:r>
                  <a:rPr lang="en-US" sz="1400" dirty="0"/>
                  <a:t>-Molloy 15, </a:t>
                </a:r>
                <a:r>
                  <a:rPr lang="en-US" sz="1400" dirty="0" err="1"/>
                  <a:t>Ibrahimi</a:t>
                </a:r>
                <a:r>
                  <a:rPr lang="en-US" sz="1400" dirty="0"/>
                  <a:t>-Kanoria-</a:t>
                </a:r>
                <a:r>
                  <a:rPr lang="en-US" sz="1400" dirty="0" err="1"/>
                  <a:t>Kraning</a:t>
                </a:r>
                <a:r>
                  <a:rPr lang="en-US" sz="1400" dirty="0"/>
                  <a:t>-</a:t>
                </a:r>
                <a:r>
                  <a:rPr lang="en-US" sz="1400" dirty="0" err="1"/>
                  <a:t>Montanari</a:t>
                </a:r>
                <a:r>
                  <a:rPr lang="en-US" sz="1400" dirty="0"/>
                  <a:t> 15</a:t>
                </a:r>
                <a:r>
                  <a:rPr lang="en-US" dirty="0"/>
                  <a:t>): there exists a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dirty="0" err="1"/>
                  <a:t>whp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        1.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𝑑𝑦𝑛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connected by moves which flip O(log N) variables each.</a:t>
                </a:r>
              </a:p>
              <a:p>
                <a:pPr marL="0" indent="0">
                  <a:buNone/>
                </a:pPr>
                <a:r>
                  <a:rPr lang="en-US" dirty="0"/>
                  <a:t>          2.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𝑑𝑦𝑛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shatters </a:t>
                </a:r>
                <a:r>
                  <a:rPr lang="en-US" dirty="0"/>
                  <a:t>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components separated by </a:t>
                </a:r>
                <a:r>
                  <a:rPr lang="en-US" b="1" dirty="0"/>
                  <a:t>linear</a:t>
                </a:r>
                <a:r>
                  <a:rPr lang="en-US" dirty="0"/>
                  <a:t> Hamming distance.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60364-4443-CAE4-2417-BF1D5BA51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2" y="2108595"/>
                <a:ext cx="10115547" cy="3835005"/>
              </a:xfrm>
              <a:blipFill>
                <a:blip r:embed="rId2"/>
                <a:stretch>
                  <a:fillRect l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43AE5-47F3-CC9D-7A5B-018C6184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0E5DA-4623-B6AC-D1C2-0F3345AC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A0BC0-2817-F02E-4B2E-9F7E83FA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87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3611-ACFB-FA32-0882-6564760A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2-Core of Random XOR-SAT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8F9EE-6EFB-9A6C-E82E-87F688B3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AED50-2603-36F1-C8B8-33E797EB6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9C749-72E8-04D9-41B6-CB01A40D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33</a:t>
            </a:fld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C2E443F-F076-8F5E-62A8-8B7027A9A180}"/>
              </a:ext>
            </a:extLst>
          </p:cNvPr>
          <p:cNvGrpSpPr/>
          <p:nvPr/>
        </p:nvGrpSpPr>
        <p:grpSpPr>
          <a:xfrm>
            <a:off x="1440417" y="2191843"/>
            <a:ext cx="2786524" cy="1495201"/>
            <a:chOff x="2206100" y="2406396"/>
            <a:chExt cx="3296878" cy="1557685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B3839B7-7B3E-78A1-AB42-9DC00F096EDB}"/>
                </a:ext>
              </a:extLst>
            </p:cNvPr>
            <p:cNvSpPr/>
            <p:nvPr/>
          </p:nvSpPr>
          <p:spPr>
            <a:xfrm>
              <a:off x="3562443" y="2406396"/>
              <a:ext cx="109728" cy="1097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480914B-B61C-C683-081B-8AF23A7E6F64}"/>
                </a:ext>
              </a:extLst>
            </p:cNvPr>
            <p:cNvSpPr/>
            <p:nvPr/>
          </p:nvSpPr>
          <p:spPr>
            <a:xfrm>
              <a:off x="4224528" y="2410968"/>
              <a:ext cx="109728" cy="1097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2E1B83B-C83B-3F3B-3CCD-986ACA7121B2}"/>
                </a:ext>
              </a:extLst>
            </p:cNvPr>
            <p:cNvSpPr/>
            <p:nvPr/>
          </p:nvSpPr>
          <p:spPr>
            <a:xfrm>
              <a:off x="5329242" y="2421636"/>
              <a:ext cx="109728" cy="1097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9640551-CCB8-7992-A32D-D30C1A1F3DF6}"/>
                </a:ext>
              </a:extLst>
            </p:cNvPr>
            <p:cNvSpPr/>
            <p:nvPr/>
          </p:nvSpPr>
          <p:spPr>
            <a:xfrm>
              <a:off x="2947810" y="2410968"/>
              <a:ext cx="109728" cy="1097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72421EC-8B99-B448-7066-4DC566F55078}"/>
                </a:ext>
              </a:extLst>
            </p:cNvPr>
            <p:cNvSpPr/>
            <p:nvPr/>
          </p:nvSpPr>
          <p:spPr>
            <a:xfrm flipH="1">
              <a:off x="2246376" y="2410968"/>
              <a:ext cx="109728" cy="1005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81C6ADF-00BD-060A-A480-DC6BE9E55716}"/>
                </a:ext>
              </a:extLst>
            </p:cNvPr>
            <p:cNvSpPr/>
            <p:nvPr/>
          </p:nvSpPr>
          <p:spPr>
            <a:xfrm>
              <a:off x="4847844" y="2435352"/>
              <a:ext cx="109728" cy="10972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CF52DB2D-73DB-7372-20FB-DCB9B73F9E24}"/>
                </a:ext>
              </a:extLst>
            </p:cNvPr>
            <p:cNvSpPr/>
            <p:nvPr/>
          </p:nvSpPr>
          <p:spPr>
            <a:xfrm>
              <a:off x="2206100" y="3790345"/>
              <a:ext cx="173736" cy="17373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58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D45F4AC4-06D4-1E83-3A70-DD22F2F6112A}"/>
                </a:ext>
              </a:extLst>
            </p:cNvPr>
            <p:cNvSpPr/>
            <p:nvPr/>
          </p:nvSpPr>
          <p:spPr>
            <a:xfrm>
              <a:off x="2913888" y="3790345"/>
              <a:ext cx="173736" cy="1737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60212DD-3671-A5A3-8F1E-9402DB6E0CE3}"/>
                </a:ext>
              </a:extLst>
            </p:cNvPr>
            <p:cNvSpPr/>
            <p:nvPr/>
          </p:nvSpPr>
          <p:spPr>
            <a:xfrm>
              <a:off x="3534808" y="3790345"/>
              <a:ext cx="173736" cy="1737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FA5AE03-7991-7769-B631-1F26A2174CCE}"/>
                </a:ext>
              </a:extLst>
            </p:cNvPr>
            <p:cNvSpPr/>
            <p:nvPr/>
          </p:nvSpPr>
          <p:spPr>
            <a:xfrm>
              <a:off x="4224528" y="3790345"/>
              <a:ext cx="173736" cy="1737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50B6FAAA-5FAF-11C8-49F3-3030F922D78A}"/>
                </a:ext>
              </a:extLst>
            </p:cNvPr>
            <p:cNvSpPr/>
            <p:nvPr/>
          </p:nvSpPr>
          <p:spPr>
            <a:xfrm>
              <a:off x="4815840" y="3790345"/>
              <a:ext cx="173736" cy="1737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32655B5-72FC-18BA-25EC-DFC0CC7CE5EC}"/>
                </a:ext>
              </a:extLst>
            </p:cNvPr>
            <p:cNvSpPr/>
            <p:nvPr/>
          </p:nvSpPr>
          <p:spPr>
            <a:xfrm>
              <a:off x="5329242" y="3790345"/>
              <a:ext cx="173736" cy="1737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DBECFE2-5A32-D6E4-DE6D-0D558C579946}"/>
                </a:ext>
              </a:extLst>
            </p:cNvPr>
            <p:cNvCxnSpPr>
              <a:cxnSpLocks/>
              <a:stCxn id="175" idx="2"/>
              <a:endCxn id="178" idx="0"/>
            </p:cNvCxnSpPr>
            <p:nvPr/>
          </p:nvCxnSpPr>
          <p:spPr>
            <a:xfrm flipH="1">
              <a:off x="2292968" y="2520696"/>
              <a:ext cx="709706" cy="12696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4BACE743-D2C5-CF79-5ABF-4E09CF5C93CB}"/>
                </a:ext>
              </a:extLst>
            </p:cNvPr>
            <p:cNvCxnSpPr>
              <a:cxnSpLocks/>
              <a:stCxn id="175" idx="2"/>
              <a:endCxn id="180" idx="1"/>
            </p:cNvCxnSpPr>
            <p:nvPr/>
          </p:nvCxnSpPr>
          <p:spPr>
            <a:xfrm>
              <a:off x="3002674" y="2520696"/>
              <a:ext cx="557577" cy="12950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1E230EA-F840-96DA-4BAF-62224AF17CCB}"/>
                </a:ext>
              </a:extLst>
            </p:cNvPr>
            <p:cNvCxnSpPr>
              <a:cxnSpLocks/>
              <a:stCxn id="175" idx="2"/>
              <a:endCxn id="181" idx="0"/>
            </p:cNvCxnSpPr>
            <p:nvPr/>
          </p:nvCxnSpPr>
          <p:spPr>
            <a:xfrm>
              <a:off x="3002674" y="2520696"/>
              <a:ext cx="1308722" cy="12696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2829EC7-326B-50B6-1BC6-A48269379FE1}"/>
                </a:ext>
              </a:extLst>
            </p:cNvPr>
            <p:cNvCxnSpPr>
              <a:cxnSpLocks/>
              <a:endCxn id="179" idx="0"/>
            </p:cNvCxnSpPr>
            <p:nvPr/>
          </p:nvCxnSpPr>
          <p:spPr>
            <a:xfrm>
              <a:off x="2294714" y="2490216"/>
              <a:ext cx="706042" cy="13001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F0D3964-D3E8-B024-44C1-10BF5CC74B83}"/>
                </a:ext>
              </a:extLst>
            </p:cNvPr>
            <p:cNvCxnSpPr>
              <a:cxnSpLocks/>
              <a:stCxn id="176" idx="2"/>
              <a:endCxn id="180" idx="0"/>
            </p:cNvCxnSpPr>
            <p:nvPr/>
          </p:nvCxnSpPr>
          <p:spPr>
            <a:xfrm>
              <a:off x="2301240" y="2511552"/>
              <a:ext cx="1320436" cy="12787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9984BA1-F7F6-2D8B-304A-4FF9DFC815FF}"/>
                </a:ext>
              </a:extLst>
            </p:cNvPr>
            <p:cNvCxnSpPr>
              <a:cxnSpLocks/>
              <a:stCxn id="176" idx="2"/>
              <a:endCxn id="183" idx="0"/>
            </p:cNvCxnSpPr>
            <p:nvPr/>
          </p:nvCxnSpPr>
          <p:spPr>
            <a:xfrm>
              <a:off x="2301240" y="2511552"/>
              <a:ext cx="3114870" cy="12787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C53E6305-CA66-A45D-D2B5-953E4BBAE203}"/>
                </a:ext>
              </a:extLst>
            </p:cNvPr>
            <p:cNvCxnSpPr>
              <a:cxnSpLocks/>
              <a:endCxn id="179" idx="0"/>
            </p:cNvCxnSpPr>
            <p:nvPr/>
          </p:nvCxnSpPr>
          <p:spPr>
            <a:xfrm flipH="1">
              <a:off x="3000756" y="2516124"/>
              <a:ext cx="612066" cy="1274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C65BF68-6A88-1A58-8312-9D451A30DBF4}"/>
                </a:ext>
              </a:extLst>
            </p:cNvPr>
            <p:cNvCxnSpPr>
              <a:cxnSpLocks/>
              <a:stCxn id="172" idx="2"/>
              <a:endCxn id="180" idx="0"/>
            </p:cNvCxnSpPr>
            <p:nvPr/>
          </p:nvCxnSpPr>
          <p:spPr>
            <a:xfrm>
              <a:off x="3617307" y="2516124"/>
              <a:ext cx="4369" cy="1274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2CC78D90-213B-FC4D-4076-7627635CCE84}"/>
                </a:ext>
              </a:extLst>
            </p:cNvPr>
            <p:cNvCxnSpPr>
              <a:cxnSpLocks/>
              <a:stCxn id="173" idx="2"/>
              <a:endCxn id="182" idx="1"/>
            </p:cNvCxnSpPr>
            <p:nvPr/>
          </p:nvCxnSpPr>
          <p:spPr>
            <a:xfrm>
              <a:off x="4279392" y="2520696"/>
              <a:ext cx="561891" cy="12950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0761AB9-A8A8-F52E-FDD1-3AD31EF0D3F7}"/>
                </a:ext>
              </a:extLst>
            </p:cNvPr>
            <p:cNvCxnSpPr>
              <a:cxnSpLocks/>
              <a:stCxn id="177" idx="2"/>
              <a:endCxn id="182" idx="7"/>
            </p:cNvCxnSpPr>
            <p:nvPr/>
          </p:nvCxnSpPr>
          <p:spPr>
            <a:xfrm>
              <a:off x="4902708" y="2545080"/>
              <a:ext cx="61425" cy="1270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003A2123-415F-9924-2B23-FE29E0BE11AB}"/>
                </a:ext>
              </a:extLst>
            </p:cNvPr>
            <p:cNvCxnSpPr>
              <a:cxnSpLocks/>
              <a:endCxn id="180" idx="7"/>
            </p:cNvCxnSpPr>
            <p:nvPr/>
          </p:nvCxnSpPr>
          <p:spPr>
            <a:xfrm flipH="1">
              <a:off x="3683101" y="2544977"/>
              <a:ext cx="1218656" cy="12708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CE19996-5C37-0780-1A56-DFA829068905}"/>
                </a:ext>
              </a:extLst>
            </p:cNvPr>
            <p:cNvCxnSpPr>
              <a:cxnSpLocks/>
              <a:endCxn id="183" idx="0"/>
            </p:cNvCxnSpPr>
            <p:nvPr/>
          </p:nvCxnSpPr>
          <p:spPr>
            <a:xfrm>
              <a:off x="4910558" y="2535833"/>
              <a:ext cx="505552" cy="12545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D92B48E-5668-3CAE-BFB1-1CC01A1B7AA6}"/>
                </a:ext>
              </a:extLst>
            </p:cNvPr>
            <p:cNvCxnSpPr>
              <a:cxnSpLocks/>
              <a:stCxn id="173" idx="2"/>
              <a:endCxn id="181" idx="0"/>
            </p:cNvCxnSpPr>
            <p:nvPr/>
          </p:nvCxnSpPr>
          <p:spPr>
            <a:xfrm>
              <a:off x="4279392" y="2520696"/>
              <a:ext cx="32004" cy="12696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161BCA8-A8FB-6EE7-E746-D6EF56525B3C}"/>
                </a:ext>
              </a:extLst>
            </p:cNvPr>
            <p:cNvCxnSpPr>
              <a:cxnSpLocks/>
              <a:stCxn id="173" idx="1"/>
              <a:endCxn id="179" idx="0"/>
            </p:cNvCxnSpPr>
            <p:nvPr/>
          </p:nvCxnSpPr>
          <p:spPr>
            <a:xfrm flipH="1">
              <a:off x="3000756" y="2465832"/>
              <a:ext cx="1223772" cy="13245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2D6F40D8-DD8D-AC96-7E3C-92871D284F93}"/>
                </a:ext>
              </a:extLst>
            </p:cNvPr>
            <p:cNvCxnSpPr>
              <a:cxnSpLocks/>
              <a:stCxn id="174" idx="2"/>
              <a:endCxn id="183" idx="0"/>
            </p:cNvCxnSpPr>
            <p:nvPr/>
          </p:nvCxnSpPr>
          <p:spPr>
            <a:xfrm>
              <a:off x="5384106" y="2531364"/>
              <a:ext cx="32004" cy="12589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878FEB1-22ED-DBF8-3AB5-C32C2F7DE0B4}"/>
                </a:ext>
              </a:extLst>
            </p:cNvPr>
            <p:cNvCxnSpPr>
              <a:cxnSpLocks/>
              <a:stCxn id="174" idx="2"/>
              <a:endCxn id="180" idx="0"/>
            </p:cNvCxnSpPr>
            <p:nvPr/>
          </p:nvCxnSpPr>
          <p:spPr>
            <a:xfrm flipH="1">
              <a:off x="3621676" y="2531364"/>
              <a:ext cx="1762430" cy="12589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48A6FB9-7D6F-77CC-71BF-7DAD4973C41E}"/>
                </a:ext>
              </a:extLst>
            </p:cNvPr>
            <p:cNvCxnSpPr>
              <a:cxnSpLocks/>
              <a:stCxn id="174" idx="2"/>
              <a:endCxn id="179" idx="7"/>
            </p:cNvCxnSpPr>
            <p:nvPr/>
          </p:nvCxnSpPr>
          <p:spPr>
            <a:xfrm flipH="1">
              <a:off x="3062181" y="2531364"/>
              <a:ext cx="2321925" cy="12844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6899BA7-7CF3-4981-AA36-F110E450007E}"/>
              </a:ext>
            </a:extLst>
          </p:cNvPr>
          <p:cNvGrpSpPr/>
          <p:nvPr/>
        </p:nvGrpSpPr>
        <p:grpSpPr>
          <a:xfrm>
            <a:off x="6399197" y="4234455"/>
            <a:ext cx="2752483" cy="1495201"/>
            <a:chOff x="6399197" y="4234455"/>
            <a:chExt cx="2752483" cy="1495201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4B945CBC-5932-A2D4-0209-CEAB7B17170A}"/>
                </a:ext>
              </a:extLst>
            </p:cNvPr>
            <p:cNvGrpSpPr/>
            <p:nvPr/>
          </p:nvGrpSpPr>
          <p:grpSpPr>
            <a:xfrm>
              <a:off x="6399197" y="4234455"/>
              <a:ext cx="2752483" cy="1495201"/>
              <a:chOff x="2246376" y="2406396"/>
              <a:chExt cx="3256602" cy="1557685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DBCA24BB-9AE3-1F1C-8F7D-9B0ABA51E70F}"/>
                  </a:ext>
                </a:extLst>
              </p:cNvPr>
              <p:cNvSpPr/>
              <p:nvPr/>
            </p:nvSpPr>
            <p:spPr>
              <a:xfrm>
                <a:off x="3562443" y="240639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DAD4B2E8-4AE3-339B-87CD-548EAC75D143}"/>
                  </a:ext>
                </a:extLst>
              </p:cNvPr>
              <p:cNvSpPr/>
              <p:nvPr/>
            </p:nvSpPr>
            <p:spPr>
              <a:xfrm>
                <a:off x="5329242" y="242163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F71A1A1E-1D1D-0718-8B01-4E0FCA4EE736}"/>
                  </a:ext>
                </a:extLst>
              </p:cNvPr>
              <p:cNvSpPr/>
              <p:nvPr/>
            </p:nvSpPr>
            <p:spPr>
              <a:xfrm flipH="1">
                <a:off x="2246376" y="2410968"/>
                <a:ext cx="109728" cy="1005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697FD6FB-F500-6917-93B0-C1155F52C8BB}"/>
                  </a:ext>
                </a:extLst>
              </p:cNvPr>
              <p:cNvSpPr/>
              <p:nvPr/>
            </p:nvSpPr>
            <p:spPr>
              <a:xfrm>
                <a:off x="4847844" y="2435352"/>
                <a:ext cx="109728" cy="10972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31FF87C0-1F26-8CFB-1197-A940B640B074}"/>
                  </a:ext>
                </a:extLst>
              </p:cNvPr>
              <p:cNvSpPr/>
              <p:nvPr/>
            </p:nvSpPr>
            <p:spPr>
              <a:xfrm>
                <a:off x="291388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913B6181-15E5-1C74-5A51-52145FBEF629}"/>
                  </a:ext>
                </a:extLst>
              </p:cNvPr>
              <p:cNvSpPr/>
              <p:nvPr/>
            </p:nvSpPr>
            <p:spPr>
              <a:xfrm>
                <a:off x="353480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C95138B9-3145-87C9-E1B3-F794AB86F565}"/>
                  </a:ext>
                </a:extLst>
              </p:cNvPr>
              <p:cNvSpPr/>
              <p:nvPr/>
            </p:nvSpPr>
            <p:spPr>
              <a:xfrm>
                <a:off x="4815840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B7C100BC-F334-C37B-D2E7-BCA1275E1574}"/>
                  </a:ext>
                </a:extLst>
              </p:cNvPr>
              <p:cNvSpPr/>
              <p:nvPr/>
            </p:nvSpPr>
            <p:spPr>
              <a:xfrm>
                <a:off x="5329242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3FF3798-AF4C-6FE1-4884-88BE5BB96CAA}"/>
                  </a:ext>
                </a:extLst>
              </p:cNvPr>
              <p:cNvCxnSpPr>
                <a:cxnSpLocks/>
                <a:endCxn id="206" idx="0"/>
              </p:cNvCxnSpPr>
              <p:nvPr/>
            </p:nvCxnSpPr>
            <p:spPr>
              <a:xfrm>
                <a:off x="2294714" y="2490216"/>
                <a:ext cx="706042" cy="13001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99A8BED-560E-A1EB-1E9E-A13B01B0B720}"/>
                  </a:ext>
                </a:extLst>
              </p:cNvPr>
              <p:cNvCxnSpPr>
                <a:cxnSpLocks/>
                <a:stCxn id="204" idx="2"/>
                <a:endCxn id="207" idx="0"/>
              </p:cNvCxnSpPr>
              <p:nvPr/>
            </p:nvCxnSpPr>
            <p:spPr>
              <a:xfrm>
                <a:off x="2301240" y="2511552"/>
                <a:ext cx="1320436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2BD25E3-0673-2C74-85F9-5C104366301D}"/>
                  </a:ext>
                </a:extLst>
              </p:cNvPr>
              <p:cNvCxnSpPr>
                <a:cxnSpLocks/>
                <a:stCxn id="204" idx="2"/>
                <a:endCxn id="209" idx="0"/>
              </p:cNvCxnSpPr>
              <p:nvPr/>
            </p:nvCxnSpPr>
            <p:spPr>
              <a:xfrm>
                <a:off x="2301240" y="2511552"/>
                <a:ext cx="3114870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7E49E0DE-BF97-C0BC-1499-DB0BB8C787C8}"/>
                  </a:ext>
                </a:extLst>
              </p:cNvPr>
              <p:cNvCxnSpPr>
                <a:cxnSpLocks/>
                <a:endCxn id="206" idx="0"/>
              </p:cNvCxnSpPr>
              <p:nvPr/>
            </p:nvCxnSpPr>
            <p:spPr>
              <a:xfrm flipH="1">
                <a:off x="3000756" y="2516124"/>
                <a:ext cx="612066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6D39C2C9-4795-5E58-8FE7-67B3A8E60DCE}"/>
                  </a:ext>
                </a:extLst>
              </p:cNvPr>
              <p:cNvCxnSpPr>
                <a:cxnSpLocks/>
                <a:stCxn id="202" idx="2"/>
                <a:endCxn id="207" idx="0"/>
              </p:cNvCxnSpPr>
              <p:nvPr/>
            </p:nvCxnSpPr>
            <p:spPr>
              <a:xfrm>
                <a:off x="3617307" y="2516124"/>
                <a:ext cx="4369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970BD726-49F8-CDB5-A55E-D66E430F21CB}"/>
                  </a:ext>
                </a:extLst>
              </p:cNvPr>
              <p:cNvCxnSpPr>
                <a:cxnSpLocks/>
                <a:stCxn id="205" idx="2"/>
                <a:endCxn id="208" idx="7"/>
              </p:cNvCxnSpPr>
              <p:nvPr/>
            </p:nvCxnSpPr>
            <p:spPr>
              <a:xfrm>
                <a:off x="4902708" y="2545080"/>
                <a:ext cx="61425" cy="12707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1129D3C3-1DC4-A914-0217-D5C6AA99E2D1}"/>
                  </a:ext>
                </a:extLst>
              </p:cNvPr>
              <p:cNvCxnSpPr>
                <a:cxnSpLocks/>
                <a:endCxn id="207" idx="7"/>
              </p:cNvCxnSpPr>
              <p:nvPr/>
            </p:nvCxnSpPr>
            <p:spPr>
              <a:xfrm flipH="1">
                <a:off x="3683101" y="2544977"/>
                <a:ext cx="1218656" cy="12708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8F624BD-CC36-81BC-DBE1-756E7D43182F}"/>
                  </a:ext>
                </a:extLst>
              </p:cNvPr>
              <p:cNvCxnSpPr>
                <a:cxnSpLocks/>
                <a:endCxn id="209" idx="0"/>
              </p:cNvCxnSpPr>
              <p:nvPr/>
            </p:nvCxnSpPr>
            <p:spPr>
              <a:xfrm>
                <a:off x="4910558" y="2535833"/>
                <a:ext cx="505552" cy="125451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E219173C-70E9-D6B7-6968-4E625AE17294}"/>
                  </a:ext>
                </a:extLst>
              </p:cNvPr>
              <p:cNvCxnSpPr>
                <a:cxnSpLocks/>
                <a:stCxn id="203" idx="2"/>
                <a:endCxn id="209" idx="0"/>
              </p:cNvCxnSpPr>
              <p:nvPr/>
            </p:nvCxnSpPr>
            <p:spPr>
              <a:xfrm>
                <a:off x="5384106" y="2531364"/>
                <a:ext cx="32004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A9ABF0E5-F31C-CED2-165B-C297B069CE4F}"/>
                  </a:ext>
                </a:extLst>
              </p:cNvPr>
              <p:cNvCxnSpPr>
                <a:cxnSpLocks/>
                <a:stCxn id="203" idx="2"/>
                <a:endCxn id="207" idx="0"/>
              </p:cNvCxnSpPr>
              <p:nvPr/>
            </p:nvCxnSpPr>
            <p:spPr>
              <a:xfrm flipH="1">
                <a:off x="3621676" y="2531364"/>
                <a:ext cx="1762430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50C394B-D9BB-C47C-112E-FC7C01DD636A}"/>
                  </a:ext>
                </a:extLst>
              </p:cNvPr>
              <p:cNvCxnSpPr>
                <a:cxnSpLocks/>
                <a:stCxn id="203" idx="2"/>
                <a:endCxn id="206" idx="7"/>
              </p:cNvCxnSpPr>
              <p:nvPr/>
            </p:nvCxnSpPr>
            <p:spPr>
              <a:xfrm flipH="1">
                <a:off x="3062181" y="2531364"/>
                <a:ext cx="2321925" cy="12844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E74812D6-44BD-3AEF-BCDE-EE6C19A92FB9}"/>
                </a:ext>
              </a:extLst>
            </p:cNvPr>
            <p:cNvCxnSpPr>
              <a:cxnSpLocks/>
              <a:endCxn id="208" idx="1"/>
            </p:cNvCxnSpPr>
            <p:nvPr/>
          </p:nvCxnSpPr>
          <p:spPr>
            <a:xfrm>
              <a:off x="7572701" y="4364487"/>
              <a:ext cx="1019714" cy="12228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A42EFCE6-06E2-E71B-9A02-CA1649F1305E}"/>
              </a:ext>
            </a:extLst>
          </p:cNvPr>
          <p:cNvCxnSpPr>
            <a:cxnSpLocks/>
            <a:endCxn id="182" idx="1"/>
          </p:cNvCxnSpPr>
          <p:nvPr/>
        </p:nvCxnSpPr>
        <p:spPr>
          <a:xfrm>
            <a:off x="2604700" y="2274619"/>
            <a:ext cx="1062976" cy="127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CC19ABD-B1CC-0A2D-4AAF-7F676EDAA4C4}"/>
              </a:ext>
            </a:extLst>
          </p:cNvPr>
          <p:cNvGrpSpPr/>
          <p:nvPr/>
        </p:nvGrpSpPr>
        <p:grpSpPr>
          <a:xfrm>
            <a:off x="6349622" y="2175215"/>
            <a:ext cx="2786524" cy="1495201"/>
            <a:chOff x="6349622" y="2175215"/>
            <a:chExt cx="2786524" cy="1495201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5608F6A-B803-0235-79D4-ABAA7E733299}"/>
                </a:ext>
              </a:extLst>
            </p:cNvPr>
            <p:cNvGrpSpPr/>
            <p:nvPr/>
          </p:nvGrpSpPr>
          <p:grpSpPr>
            <a:xfrm>
              <a:off x="6349622" y="2175215"/>
              <a:ext cx="2786524" cy="1495201"/>
              <a:chOff x="2206100" y="2406396"/>
              <a:chExt cx="3296878" cy="1557685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B942CD8-273E-9F4E-3ABD-3FEC9107CDAB}"/>
                  </a:ext>
                </a:extLst>
              </p:cNvPr>
              <p:cNvSpPr/>
              <p:nvPr/>
            </p:nvSpPr>
            <p:spPr>
              <a:xfrm>
                <a:off x="3562443" y="240639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36D89AA-A5A9-A536-E0EA-7377C875E868}"/>
                  </a:ext>
                </a:extLst>
              </p:cNvPr>
              <p:cNvSpPr/>
              <p:nvPr/>
            </p:nvSpPr>
            <p:spPr>
              <a:xfrm>
                <a:off x="4224528" y="2410968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40E9426-1B24-CBF4-3556-7DB5270CD143}"/>
                  </a:ext>
                </a:extLst>
              </p:cNvPr>
              <p:cNvSpPr/>
              <p:nvPr/>
            </p:nvSpPr>
            <p:spPr>
              <a:xfrm>
                <a:off x="5329242" y="242163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E4C2A6-CD01-4F75-B2CA-334E2B28A5E3}"/>
                  </a:ext>
                </a:extLst>
              </p:cNvPr>
              <p:cNvSpPr/>
              <p:nvPr/>
            </p:nvSpPr>
            <p:spPr>
              <a:xfrm>
                <a:off x="2947810" y="2410968"/>
                <a:ext cx="109728" cy="10972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37D5B7D-8160-6263-29FB-DC1BDC94F7C1}"/>
                  </a:ext>
                </a:extLst>
              </p:cNvPr>
              <p:cNvSpPr/>
              <p:nvPr/>
            </p:nvSpPr>
            <p:spPr>
              <a:xfrm flipH="1">
                <a:off x="2246376" y="2410968"/>
                <a:ext cx="109728" cy="1005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8019909-AA3C-BEB3-71FC-AC0128C0F4D0}"/>
                  </a:ext>
                </a:extLst>
              </p:cNvPr>
              <p:cNvSpPr/>
              <p:nvPr/>
            </p:nvSpPr>
            <p:spPr>
              <a:xfrm>
                <a:off x="4847844" y="2435352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5BAC2C2-F8A4-63F1-9092-9021BB9DA71F}"/>
                  </a:ext>
                </a:extLst>
              </p:cNvPr>
              <p:cNvSpPr/>
              <p:nvPr/>
            </p:nvSpPr>
            <p:spPr>
              <a:xfrm>
                <a:off x="2206100" y="3790345"/>
                <a:ext cx="173736" cy="173736"/>
              </a:xfrm>
              <a:prstGeom prst="ellipse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B06F1B15-D520-84FC-D073-D055EE30940F}"/>
                  </a:ext>
                </a:extLst>
              </p:cNvPr>
              <p:cNvSpPr/>
              <p:nvPr/>
            </p:nvSpPr>
            <p:spPr>
              <a:xfrm>
                <a:off x="291388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80074E43-E34B-AE09-5815-B099CA7B95B2}"/>
                  </a:ext>
                </a:extLst>
              </p:cNvPr>
              <p:cNvSpPr/>
              <p:nvPr/>
            </p:nvSpPr>
            <p:spPr>
              <a:xfrm>
                <a:off x="353480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D274BEA-E7D3-7367-C096-1203B163B803}"/>
                  </a:ext>
                </a:extLst>
              </p:cNvPr>
              <p:cNvSpPr/>
              <p:nvPr/>
            </p:nvSpPr>
            <p:spPr>
              <a:xfrm>
                <a:off x="422452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6F2F8FC6-90D7-400A-1A75-EF9E7E5006E4}"/>
                  </a:ext>
                </a:extLst>
              </p:cNvPr>
              <p:cNvSpPr/>
              <p:nvPr/>
            </p:nvSpPr>
            <p:spPr>
              <a:xfrm>
                <a:off x="4815840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3F4F54E5-3678-7AD3-3430-6F78C1629631}"/>
                  </a:ext>
                </a:extLst>
              </p:cNvPr>
              <p:cNvSpPr/>
              <p:nvPr/>
            </p:nvSpPr>
            <p:spPr>
              <a:xfrm>
                <a:off x="5329242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DA9716B-6BBB-BD65-7CB0-05085BF5C26A}"/>
                  </a:ext>
                </a:extLst>
              </p:cNvPr>
              <p:cNvCxnSpPr>
                <a:cxnSpLocks/>
                <a:stCxn id="120" idx="2"/>
                <a:endCxn id="123" idx="0"/>
              </p:cNvCxnSpPr>
              <p:nvPr/>
            </p:nvCxnSpPr>
            <p:spPr>
              <a:xfrm flipH="1">
                <a:off x="2292968" y="2520696"/>
                <a:ext cx="709706" cy="12696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EA9E95A3-E2AE-7691-20BC-167125D5B9AD}"/>
                  </a:ext>
                </a:extLst>
              </p:cNvPr>
              <p:cNvCxnSpPr>
                <a:cxnSpLocks/>
                <a:stCxn id="120" idx="2"/>
                <a:endCxn id="125" idx="1"/>
              </p:cNvCxnSpPr>
              <p:nvPr/>
            </p:nvCxnSpPr>
            <p:spPr>
              <a:xfrm>
                <a:off x="3002674" y="2520696"/>
                <a:ext cx="557577" cy="129509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2AF579CF-6B49-758E-465E-555E2B77769C}"/>
                  </a:ext>
                </a:extLst>
              </p:cNvPr>
              <p:cNvCxnSpPr>
                <a:cxnSpLocks/>
                <a:stCxn id="120" idx="2"/>
                <a:endCxn id="126" idx="0"/>
              </p:cNvCxnSpPr>
              <p:nvPr/>
            </p:nvCxnSpPr>
            <p:spPr>
              <a:xfrm>
                <a:off x="3002674" y="2520696"/>
                <a:ext cx="1308722" cy="12696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981B445-E786-7298-EC6A-6758C472CC63}"/>
                  </a:ext>
                </a:extLst>
              </p:cNvPr>
              <p:cNvCxnSpPr>
                <a:cxnSpLocks/>
                <a:endCxn id="124" idx="0"/>
              </p:cNvCxnSpPr>
              <p:nvPr/>
            </p:nvCxnSpPr>
            <p:spPr>
              <a:xfrm>
                <a:off x="2294714" y="2490216"/>
                <a:ext cx="706042" cy="13001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E3A24D1-EBC9-300F-843B-CDB5F729040A}"/>
                  </a:ext>
                </a:extLst>
              </p:cNvPr>
              <p:cNvCxnSpPr>
                <a:cxnSpLocks/>
                <a:stCxn id="121" idx="2"/>
                <a:endCxn id="125" idx="0"/>
              </p:cNvCxnSpPr>
              <p:nvPr/>
            </p:nvCxnSpPr>
            <p:spPr>
              <a:xfrm>
                <a:off x="2301240" y="2511552"/>
                <a:ext cx="1320436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3269756-3B03-9E8A-7AFD-1F3CF1875E92}"/>
                  </a:ext>
                </a:extLst>
              </p:cNvPr>
              <p:cNvCxnSpPr>
                <a:cxnSpLocks/>
                <a:stCxn id="121" idx="2"/>
                <a:endCxn id="128" idx="0"/>
              </p:cNvCxnSpPr>
              <p:nvPr/>
            </p:nvCxnSpPr>
            <p:spPr>
              <a:xfrm>
                <a:off x="2301240" y="2511552"/>
                <a:ext cx="3114870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8CA02323-078C-A7E3-AF59-6CAC1B6A6B5E}"/>
                  </a:ext>
                </a:extLst>
              </p:cNvPr>
              <p:cNvCxnSpPr>
                <a:cxnSpLocks/>
                <a:endCxn id="124" idx="0"/>
              </p:cNvCxnSpPr>
              <p:nvPr/>
            </p:nvCxnSpPr>
            <p:spPr>
              <a:xfrm flipH="1">
                <a:off x="3000756" y="2516124"/>
                <a:ext cx="612066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414E4F3-1BD6-8919-E3A2-84D514EB1C2D}"/>
                  </a:ext>
                </a:extLst>
              </p:cNvPr>
              <p:cNvCxnSpPr>
                <a:cxnSpLocks/>
                <a:stCxn id="117" idx="2"/>
                <a:endCxn id="125" idx="0"/>
              </p:cNvCxnSpPr>
              <p:nvPr/>
            </p:nvCxnSpPr>
            <p:spPr>
              <a:xfrm>
                <a:off x="3617307" y="2516124"/>
                <a:ext cx="4369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11C16A53-529B-AE01-7A05-F2C09D8F9024}"/>
                  </a:ext>
                </a:extLst>
              </p:cNvPr>
              <p:cNvCxnSpPr>
                <a:cxnSpLocks/>
                <a:stCxn id="118" idx="2"/>
                <a:endCxn id="127" idx="1"/>
              </p:cNvCxnSpPr>
              <p:nvPr/>
            </p:nvCxnSpPr>
            <p:spPr>
              <a:xfrm>
                <a:off x="4279392" y="2520696"/>
                <a:ext cx="561891" cy="12950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56B4D908-79AD-BCFD-BAB0-6DA0E91B2438}"/>
                  </a:ext>
                </a:extLst>
              </p:cNvPr>
              <p:cNvCxnSpPr>
                <a:cxnSpLocks/>
                <a:stCxn id="122" idx="2"/>
                <a:endCxn id="127" idx="7"/>
              </p:cNvCxnSpPr>
              <p:nvPr/>
            </p:nvCxnSpPr>
            <p:spPr>
              <a:xfrm>
                <a:off x="4902708" y="2545080"/>
                <a:ext cx="61425" cy="12707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785F113B-4A0E-C890-6297-C2002BB20040}"/>
                  </a:ext>
                </a:extLst>
              </p:cNvPr>
              <p:cNvCxnSpPr>
                <a:cxnSpLocks/>
                <a:endCxn id="125" idx="7"/>
              </p:cNvCxnSpPr>
              <p:nvPr/>
            </p:nvCxnSpPr>
            <p:spPr>
              <a:xfrm flipH="1">
                <a:off x="3683101" y="2544977"/>
                <a:ext cx="1218656" cy="12708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0540A93B-1CAA-A349-6014-07F2FB666C94}"/>
                  </a:ext>
                </a:extLst>
              </p:cNvPr>
              <p:cNvCxnSpPr>
                <a:cxnSpLocks/>
                <a:endCxn id="128" idx="0"/>
              </p:cNvCxnSpPr>
              <p:nvPr/>
            </p:nvCxnSpPr>
            <p:spPr>
              <a:xfrm>
                <a:off x="4910558" y="2535833"/>
                <a:ext cx="505552" cy="12545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2C33E9E4-E8E2-9AEE-A58B-7F3F134385FE}"/>
                  </a:ext>
                </a:extLst>
              </p:cNvPr>
              <p:cNvCxnSpPr>
                <a:cxnSpLocks/>
                <a:stCxn id="118" idx="2"/>
                <a:endCxn id="126" idx="0"/>
              </p:cNvCxnSpPr>
              <p:nvPr/>
            </p:nvCxnSpPr>
            <p:spPr>
              <a:xfrm>
                <a:off x="4279392" y="2520696"/>
                <a:ext cx="32004" cy="12696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03B8B262-13DE-0006-FD26-E3BC401E7F27}"/>
                  </a:ext>
                </a:extLst>
              </p:cNvPr>
              <p:cNvCxnSpPr>
                <a:cxnSpLocks/>
                <a:stCxn id="118" idx="1"/>
                <a:endCxn id="124" idx="0"/>
              </p:cNvCxnSpPr>
              <p:nvPr/>
            </p:nvCxnSpPr>
            <p:spPr>
              <a:xfrm flipH="1">
                <a:off x="3000756" y="2465832"/>
                <a:ext cx="1223772" cy="13245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1882C451-5009-65F6-F2BB-4C9D043449DA}"/>
                  </a:ext>
                </a:extLst>
              </p:cNvPr>
              <p:cNvCxnSpPr>
                <a:cxnSpLocks/>
                <a:stCxn id="119" idx="2"/>
                <a:endCxn id="128" idx="0"/>
              </p:cNvCxnSpPr>
              <p:nvPr/>
            </p:nvCxnSpPr>
            <p:spPr>
              <a:xfrm>
                <a:off x="5384106" y="2531364"/>
                <a:ext cx="32004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1415CF6-6D0D-6883-E113-2372AFFAD225}"/>
                  </a:ext>
                </a:extLst>
              </p:cNvPr>
              <p:cNvCxnSpPr>
                <a:cxnSpLocks/>
                <a:stCxn id="119" idx="2"/>
                <a:endCxn id="125" idx="0"/>
              </p:cNvCxnSpPr>
              <p:nvPr/>
            </p:nvCxnSpPr>
            <p:spPr>
              <a:xfrm flipH="1">
                <a:off x="3621676" y="2531364"/>
                <a:ext cx="1762430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E02F8DC1-A1FE-C2F4-B23C-5403F6FDBDC0}"/>
                  </a:ext>
                </a:extLst>
              </p:cNvPr>
              <p:cNvCxnSpPr>
                <a:cxnSpLocks/>
                <a:stCxn id="119" idx="2"/>
                <a:endCxn id="124" idx="7"/>
              </p:cNvCxnSpPr>
              <p:nvPr/>
            </p:nvCxnSpPr>
            <p:spPr>
              <a:xfrm flipH="1">
                <a:off x="3062181" y="2531364"/>
                <a:ext cx="2321925" cy="12844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F9A0334-50EF-4B45-EF3A-9D287015FF53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>
              <a:off x="7548990" y="2283815"/>
              <a:ext cx="1079807" cy="12198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7D9DF4C-B0BF-50EB-EB72-602A512C1521}"/>
              </a:ext>
            </a:extLst>
          </p:cNvPr>
          <p:cNvGrpSpPr/>
          <p:nvPr/>
        </p:nvGrpSpPr>
        <p:grpSpPr>
          <a:xfrm>
            <a:off x="1577138" y="4279430"/>
            <a:ext cx="2752483" cy="1495201"/>
            <a:chOff x="1577138" y="4279430"/>
            <a:chExt cx="2752483" cy="149520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9051F34-DE57-AD04-C99E-639446DD50AF}"/>
                </a:ext>
              </a:extLst>
            </p:cNvPr>
            <p:cNvGrpSpPr/>
            <p:nvPr/>
          </p:nvGrpSpPr>
          <p:grpSpPr>
            <a:xfrm>
              <a:off x="1577138" y="4279430"/>
              <a:ext cx="2752483" cy="1495201"/>
              <a:chOff x="2246376" y="2406396"/>
              <a:chExt cx="3256602" cy="1557685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7FBD978-9EB3-C278-DEB7-5BFDCDB38CFE}"/>
                  </a:ext>
                </a:extLst>
              </p:cNvPr>
              <p:cNvSpPr/>
              <p:nvPr/>
            </p:nvSpPr>
            <p:spPr>
              <a:xfrm>
                <a:off x="3562443" y="240639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881AF71-2C95-3F39-FB21-D0F6DF37AE5C}"/>
                  </a:ext>
                </a:extLst>
              </p:cNvPr>
              <p:cNvSpPr/>
              <p:nvPr/>
            </p:nvSpPr>
            <p:spPr>
              <a:xfrm>
                <a:off x="4224528" y="2410968"/>
                <a:ext cx="109728" cy="10972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D47C0CFD-DFF2-786C-35E5-36970FF9FAFF}"/>
                  </a:ext>
                </a:extLst>
              </p:cNvPr>
              <p:cNvSpPr/>
              <p:nvPr/>
            </p:nvSpPr>
            <p:spPr>
              <a:xfrm>
                <a:off x="5329242" y="242163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ABC28DD-1250-1CDC-2375-C763E413F81B}"/>
                  </a:ext>
                </a:extLst>
              </p:cNvPr>
              <p:cNvSpPr/>
              <p:nvPr/>
            </p:nvSpPr>
            <p:spPr>
              <a:xfrm flipH="1">
                <a:off x="2246376" y="2410968"/>
                <a:ext cx="109728" cy="1005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230C4F79-B702-7865-C259-5F4B188ED228}"/>
                  </a:ext>
                </a:extLst>
              </p:cNvPr>
              <p:cNvSpPr/>
              <p:nvPr/>
            </p:nvSpPr>
            <p:spPr>
              <a:xfrm>
                <a:off x="4847844" y="2435352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52ECFFD8-E38E-D98A-F5A6-3F373B26AA2D}"/>
                  </a:ext>
                </a:extLst>
              </p:cNvPr>
              <p:cNvSpPr/>
              <p:nvPr/>
            </p:nvSpPr>
            <p:spPr>
              <a:xfrm>
                <a:off x="291388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A4B52FB8-A566-9565-35E1-016DBC4FD55D}"/>
                  </a:ext>
                </a:extLst>
              </p:cNvPr>
              <p:cNvSpPr/>
              <p:nvPr/>
            </p:nvSpPr>
            <p:spPr>
              <a:xfrm>
                <a:off x="353480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7B8822C6-BAD8-7557-59BC-F46083981962}"/>
                  </a:ext>
                </a:extLst>
              </p:cNvPr>
              <p:cNvSpPr/>
              <p:nvPr/>
            </p:nvSpPr>
            <p:spPr>
              <a:xfrm>
                <a:off x="4224528" y="3790345"/>
                <a:ext cx="173736" cy="17373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B0833D8-5416-2E36-FE44-12DEE3A81CDC}"/>
                  </a:ext>
                </a:extLst>
              </p:cNvPr>
              <p:cNvSpPr/>
              <p:nvPr/>
            </p:nvSpPr>
            <p:spPr>
              <a:xfrm>
                <a:off x="4815840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39C7A31-3DE5-C5BF-0EB9-0D3B0B7A4097}"/>
                  </a:ext>
                </a:extLst>
              </p:cNvPr>
              <p:cNvSpPr/>
              <p:nvPr/>
            </p:nvSpPr>
            <p:spPr>
              <a:xfrm>
                <a:off x="5329242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9AB25057-72A2-8F9C-92C2-F4D11555A091}"/>
                  </a:ext>
                </a:extLst>
              </p:cNvPr>
              <p:cNvCxnSpPr>
                <a:cxnSpLocks/>
                <a:endCxn id="152" idx="0"/>
              </p:cNvCxnSpPr>
              <p:nvPr/>
            </p:nvCxnSpPr>
            <p:spPr>
              <a:xfrm>
                <a:off x="2294714" y="2490216"/>
                <a:ext cx="706042" cy="13001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CEB852E2-7F86-E5A1-764D-A965B692F739}"/>
                  </a:ext>
                </a:extLst>
              </p:cNvPr>
              <p:cNvCxnSpPr>
                <a:cxnSpLocks/>
                <a:stCxn id="150" idx="2"/>
                <a:endCxn id="153" idx="0"/>
              </p:cNvCxnSpPr>
              <p:nvPr/>
            </p:nvCxnSpPr>
            <p:spPr>
              <a:xfrm>
                <a:off x="2301240" y="2511552"/>
                <a:ext cx="1320436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DD7B21D-B580-E3B1-F43D-0A2C816049DC}"/>
                  </a:ext>
                </a:extLst>
              </p:cNvPr>
              <p:cNvCxnSpPr>
                <a:cxnSpLocks/>
                <a:stCxn id="150" idx="2"/>
                <a:endCxn id="156" idx="0"/>
              </p:cNvCxnSpPr>
              <p:nvPr/>
            </p:nvCxnSpPr>
            <p:spPr>
              <a:xfrm>
                <a:off x="2301240" y="2511552"/>
                <a:ext cx="3114870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92AA5F3-FA80-8DEE-C74B-3AB275DB9898}"/>
                  </a:ext>
                </a:extLst>
              </p:cNvPr>
              <p:cNvCxnSpPr>
                <a:cxnSpLocks/>
                <a:endCxn id="152" idx="0"/>
              </p:cNvCxnSpPr>
              <p:nvPr/>
            </p:nvCxnSpPr>
            <p:spPr>
              <a:xfrm flipH="1">
                <a:off x="3000756" y="2516124"/>
                <a:ext cx="612066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CEF92844-6761-0533-69B9-EACB8D9831D5}"/>
                  </a:ext>
                </a:extLst>
              </p:cNvPr>
              <p:cNvCxnSpPr>
                <a:cxnSpLocks/>
                <a:stCxn id="147" idx="2"/>
                <a:endCxn id="153" idx="0"/>
              </p:cNvCxnSpPr>
              <p:nvPr/>
            </p:nvCxnSpPr>
            <p:spPr>
              <a:xfrm>
                <a:off x="3617307" y="2516124"/>
                <a:ext cx="4369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DBB69034-2B1C-9005-F70C-76FCEE9BA692}"/>
                  </a:ext>
                </a:extLst>
              </p:cNvPr>
              <p:cNvCxnSpPr>
                <a:cxnSpLocks/>
                <a:stCxn id="148" idx="2"/>
                <a:endCxn id="155" idx="1"/>
              </p:cNvCxnSpPr>
              <p:nvPr/>
            </p:nvCxnSpPr>
            <p:spPr>
              <a:xfrm>
                <a:off x="4279392" y="2520696"/>
                <a:ext cx="561891" cy="129509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324AE0B9-A021-6162-F49B-1336786D36B5}"/>
                  </a:ext>
                </a:extLst>
              </p:cNvPr>
              <p:cNvCxnSpPr>
                <a:cxnSpLocks/>
                <a:stCxn id="151" idx="2"/>
                <a:endCxn id="155" idx="7"/>
              </p:cNvCxnSpPr>
              <p:nvPr/>
            </p:nvCxnSpPr>
            <p:spPr>
              <a:xfrm>
                <a:off x="4902708" y="2545080"/>
                <a:ext cx="61425" cy="12707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58D3ACC1-E530-E854-9C85-D230A6C9691A}"/>
                  </a:ext>
                </a:extLst>
              </p:cNvPr>
              <p:cNvCxnSpPr>
                <a:cxnSpLocks/>
                <a:endCxn id="153" idx="7"/>
              </p:cNvCxnSpPr>
              <p:nvPr/>
            </p:nvCxnSpPr>
            <p:spPr>
              <a:xfrm flipH="1">
                <a:off x="3683101" y="2544977"/>
                <a:ext cx="1218656" cy="12708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DCD355CA-E397-70D9-7E53-09A589B558E8}"/>
                  </a:ext>
                </a:extLst>
              </p:cNvPr>
              <p:cNvCxnSpPr>
                <a:cxnSpLocks/>
                <a:endCxn id="156" idx="0"/>
              </p:cNvCxnSpPr>
              <p:nvPr/>
            </p:nvCxnSpPr>
            <p:spPr>
              <a:xfrm>
                <a:off x="4910558" y="2535833"/>
                <a:ext cx="505552" cy="12545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B95C966-AC65-A957-A2F1-3A1BDDDF4FFE}"/>
                  </a:ext>
                </a:extLst>
              </p:cNvPr>
              <p:cNvCxnSpPr>
                <a:cxnSpLocks/>
                <a:stCxn id="148" idx="2"/>
                <a:endCxn id="154" idx="0"/>
              </p:cNvCxnSpPr>
              <p:nvPr/>
            </p:nvCxnSpPr>
            <p:spPr>
              <a:xfrm>
                <a:off x="4279392" y="2520696"/>
                <a:ext cx="32004" cy="12696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311D859-F293-C9E2-7A9A-E734A5828ABB}"/>
                  </a:ext>
                </a:extLst>
              </p:cNvPr>
              <p:cNvCxnSpPr>
                <a:cxnSpLocks/>
                <a:stCxn id="148" idx="1"/>
                <a:endCxn id="152" idx="0"/>
              </p:cNvCxnSpPr>
              <p:nvPr/>
            </p:nvCxnSpPr>
            <p:spPr>
              <a:xfrm flipH="1">
                <a:off x="3000756" y="2465832"/>
                <a:ext cx="1223772" cy="13245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D126511B-090A-B5DD-B17A-18B5D8DC53CC}"/>
                  </a:ext>
                </a:extLst>
              </p:cNvPr>
              <p:cNvCxnSpPr>
                <a:cxnSpLocks/>
                <a:stCxn id="149" idx="2"/>
                <a:endCxn id="156" idx="0"/>
              </p:cNvCxnSpPr>
              <p:nvPr/>
            </p:nvCxnSpPr>
            <p:spPr>
              <a:xfrm>
                <a:off x="5384106" y="2531364"/>
                <a:ext cx="32004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B260BE2F-580F-FAE2-0F7D-4671D8F46392}"/>
                  </a:ext>
                </a:extLst>
              </p:cNvPr>
              <p:cNvCxnSpPr>
                <a:cxnSpLocks/>
                <a:stCxn id="149" idx="2"/>
                <a:endCxn id="153" idx="0"/>
              </p:cNvCxnSpPr>
              <p:nvPr/>
            </p:nvCxnSpPr>
            <p:spPr>
              <a:xfrm flipH="1">
                <a:off x="3621676" y="2531364"/>
                <a:ext cx="1762430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CE5CC414-A20C-97BB-5024-094B2CE177AD}"/>
                  </a:ext>
                </a:extLst>
              </p:cNvPr>
              <p:cNvCxnSpPr>
                <a:cxnSpLocks/>
                <a:stCxn id="149" idx="2"/>
                <a:endCxn id="152" idx="7"/>
              </p:cNvCxnSpPr>
              <p:nvPr/>
            </p:nvCxnSpPr>
            <p:spPr>
              <a:xfrm flipH="1">
                <a:off x="3062181" y="2531364"/>
                <a:ext cx="2321925" cy="12844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B75E7FB-8D8D-C1D6-FB09-B50EB2C3F46B}"/>
                </a:ext>
              </a:extLst>
            </p:cNvPr>
            <p:cNvCxnSpPr>
              <a:cxnSpLocks/>
              <a:endCxn id="155" idx="1"/>
            </p:cNvCxnSpPr>
            <p:nvPr/>
          </p:nvCxnSpPr>
          <p:spPr>
            <a:xfrm>
              <a:off x="2722325" y="4362852"/>
              <a:ext cx="1048031" cy="12694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2D8D15D-AFCB-0096-8E6A-674817750533}"/>
              </a:ext>
            </a:extLst>
          </p:cNvPr>
          <p:cNvSpPr txBox="1"/>
          <p:nvPr/>
        </p:nvSpPr>
        <p:spPr>
          <a:xfrm>
            <a:off x="4379976" y="3035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6D36E2F6-1814-ABF1-927F-5A3B8DA512D9}"/>
              </a:ext>
            </a:extLst>
          </p:cNvPr>
          <p:cNvCxnSpPr/>
          <p:nvPr/>
        </p:nvCxnSpPr>
        <p:spPr>
          <a:xfrm>
            <a:off x="4564707" y="2934782"/>
            <a:ext cx="142461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DC55B86D-84E5-B7EE-BD69-DE4EEA437F9D}"/>
              </a:ext>
            </a:extLst>
          </p:cNvPr>
          <p:cNvCxnSpPr/>
          <p:nvPr/>
        </p:nvCxnSpPr>
        <p:spPr>
          <a:xfrm>
            <a:off x="4671387" y="4898835"/>
            <a:ext cx="142461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F618DEB1-B5B3-F8AC-801A-ACBA1A585F74}"/>
              </a:ext>
            </a:extLst>
          </p:cNvPr>
          <p:cNvCxnSpPr>
            <a:cxnSpLocks/>
          </p:cNvCxnSpPr>
          <p:nvPr/>
        </p:nvCxnSpPr>
        <p:spPr>
          <a:xfrm flipH="1">
            <a:off x="4472341" y="3220474"/>
            <a:ext cx="1694807" cy="146125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3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A585-4EED-23A6-7295-85F7864C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49" y="545914"/>
            <a:ext cx="9786326" cy="1241944"/>
          </a:xfrm>
        </p:spPr>
        <p:txBody>
          <a:bodyPr/>
          <a:lstStyle/>
          <a:p>
            <a:r>
              <a:rPr lang="en-US" dirty="0"/>
              <a:t>Solutions from the 2-Core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225F86-4AFC-377A-EAA3-A20B2EAAF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 only 1 equation, </a:t>
                </a:r>
                <a:r>
                  <a:rPr lang="en-US" b="1" dirty="0"/>
                  <a:t>remove the equation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200" dirty="0"/>
              </a:p>
              <a:p>
                <a:pPr marL="0" indent="0">
                  <a:buNone/>
                </a:pPr>
                <a:r>
                  <a:rPr lang="en-US" dirty="0"/>
                  <a:t>The remaining bipartite graph of minimum degree ≥2 is the </a:t>
                </a:r>
                <a:r>
                  <a:rPr lang="en-US" b="1" dirty="0"/>
                  <a:t>2-core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	The constant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irrelevant in this “pruning” process</a:t>
                </a:r>
              </a:p>
              <a:p>
                <a:pPr marL="0" indent="0">
                  <a:buNone/>
                </a:pPr>
                <a:endParaRPr lang="en-US" sz="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𝑑𝑦𝑛</m:t>
                        </m:r>
                      </m:sub>
                    </m:sSub>
                  </m:oMath>
                </a14:m>
                <a:r>
                  <a:rPr lang="en-US" dirty="0"/>
                  <a:t> is the threshold for the </a:t>
                </a:r>
                <a:r>
                  <a:rPr lang="en-US" b="1" dirty="0"/>
                  <a:t>2-core to be non-empty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Solution clusters                         solutions to the reduced linear system on the 2-core</a:t>
                </a:r>
              </a:p>
              <a:p>
                <a:pPr marL="0" indent="0">
                  <a:buNone/>
                </a:pPr>
                <a:r>
                  <a:rPr lang="en-US" dirty="0"/>
                  <a:t>	O(log N) diameter of clusters: careful analysis of pruning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225F86-4AFC-377A-EAA3-A20B2EAAF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45935-1451-AC95-4FC0-797057C1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70CF4-C9C4-9A1B-379C-95BE31B6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67215-9F64-4617-6135-3F355912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D8FE53-9202-26D9-CC54-BAA8FFD69D6B}"/>
              </a:ext>
            </a:extLst>
          </p:cNvPr>
          <p:cNvGrpSpPr/>
          <p:nvPr/>
        </p:nvGrpSpPr>
        <p:grpSpPr>
          <a:xfrm>
            <a:off x="7616952" y="418733"/>
            <a:ext cx="3044953" cy="1388117"/>
            <a:chOff x="1440417" y="2175215"/>
            <a:chExt cx="7711263" cy="35994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8F980F-78BB-9F0A-1931-756298214D3A}"/>
                </a:ext>
              </a:extLst>
            </p:cNvPr>
            <p:cNvGrpSpPr/>
            <p:nvPr/>
          </p:nvGrpSpPr>
          <p:grpSpPr>
            <a:xfrm>
              <a:off x="6349622" y="2175215"/>
              <a:ext cx="2786524" cy="1495201"/>
              <a:chOff x="2206100" y="2406396"/>
              <a:chExt cx="3296878" cy="1557685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2B7BD37-96A3-566C-0219-7953AB01DD8A}"/>
                  </a:ext>
                </a:extLst>
              </p:cNvPr>
              <p:cNvSpPr/>
              <p:nvPr/>
            </p:nvSpPr>
            <p:spPr>
              <a:xfrm>
                <a:off x="3562443" y="240639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5D234EC-79EE-E7BF-094D-3AD1C7D285E7}"/>
                  </a:ext>
                </a:extLst>
              </p:cNvPr>
              <p:cNvSpPr/>
              <p:nvPr/>
            </p:nvSpPr>
            <p:spPr>
              <a:xfrm>
                <a:off x="4224528" y="2410968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351A636-3C4A-CDA0-8C2B-67F74E8AF656}"/>
                  </a:ext>
                </a:extLst>
              </p:cNvPr>
              <p:cNvSpPr/>
              <p:nvPr/>
            </p:nvSpPr>
            <p:spPr>
              <a:xfrm>
                <a:off x="5329242" y="242163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FC2F26B-180D-4D96-C8F5-1582237E7A29}"/>
                  </a:ext>
                </a:extLst>
              </p:cNvPr>
              <p:cNvSpPr/>
              <p:nvPr/>
            </p:nvSpPr>
            <p:spPr>
              <a:xfrm>
                <a:off x="2947810" y="2410968"/>
                <a:ext cx="109728" cy="10972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D36AD06-8B72-40E2-16E5-D02B62A11965}"/>
                  </a:ext>
                </a:extLst>
              </p:cNvPr>
              <p:cNvSpPr/>
              <p:nvPr/>
            </p:nvSpPr>
            <p:spPr>
              <a:xfrm flipH="1">
                <a:off x="2246376" y="2410968"/>
                <a:ext cx="109728" cy="1005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0878BC4-1DB2-23FA-0F75-A457489F8B47}"/>
                  </a:ext>
                </a:extLst>
              </p:cNvPr>
              <p:cNvSpPr/>
              <p:nvPr/>
            </p:nvSpPr>
            <p:spPr>
              <a:xfrm>
                <a:off x="4847844" y="2435352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9778ED1-59BA-2350-FF20-59631E3A9F03}"/>
                  </a:ext>
                </a:extLst>
              </p:cNvPr>
              <p:cNvSpPr/>
              <p:nvPr/>
            </p:nvSpPr>
            <p:spPr>
              <a:xfrm>
                <a:off x="2206100" y="3790345"/>
                <a:ext cx="173736" cy="173736"/>
              </a:xfrm>
              <a:prstGeom prst="ellipse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468461F-1573-2435-4680-9D057C9D293F}"/>
                  </a:ext>
                </a:extLst>
              </p:cNvPr>
              <p:cNvSpPr/>
              <p:nvPr/>
            </p:nvSpPr>
            <p:spPr>
              <a:xfrm>
                <a:off x="291388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1B3FB5F-BC5C-B48A-1E48-ECC0595FFDB8}"/>
                  </a:ext>
                </a:extLst>
              </p:cNvPr>
              <p:cNvSpPr/>
              <p:nvPr/>
            </p:nvSpPr>
            <p:spPr>
              <a:xfrm>
                <a:off x="353480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A2019187-85A1-98CA-769B-E92806ADFEE2}"/>
                  </a:ext>
                </a:extLst>
              </p:cNvPr>
              <p:cNvSpPr/>
              <p:nvPr/>
            </p:nvSpPr>
            <p:spPr>
              <a:xfrm>
                <a:off x="422452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566F244-6053-5711-A43A-9907893BE5F5}"/>
                  </a:ext>
                </a:extLst>
              </p:cNvPr>
              <p:cNvSpPr/>
              <p:nvPr/>
            </p:nvSpPr>
            <p:spPr>
              <a:xfrm>
                <a:off x="4815840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135A2A4-D266-3ECE-A63A-8AD3DCB6EF1A}"/>
                  </a:ext>
                </a:extLst>
              </p:cNvPr>
              <p:cNvSpPr/>
              <p:nvPr/>
            </p:nvSpPr>
            <p:spPr>
              <a:xfrm>
                <a:off x="5329242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631C8B3-1411-4017-E01E-382DE4E77047}"/>
                  </a:ext>
                </a:extLst>
              </p:cNvPr>
              <p:cNvCxnSpPr>
                <a:cxnSpLocks/>
                <a:stCxn id="95" idx="2"/>
                <a:endCxn id="98" idx="0"/>
              </p:cNvCxnSpPr>
              <p:nvPr/>
            </p:nvCxnSpPr>
            <p:spPr>
              <a:xfrm flipH="1">
                <a:off x="2292968" y="2520696"/>
                <a:ext cx="709706" cy="12696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2E51D572-FDF0-D2EC-E97F-150C0A627B15}"/>
                  </a:ext>
                </a:extLst>
              </p:cNvPr>
              <p:cNvCxnSpPr>
                <a:cxnSpLocks/>
                <a:stCxn id="95" idx="2"/>
                <a:endCxn id="100" idx="1"/>
              </p:cNvCxnSpPr>
              <p:nvPr/>
            </p:nvCxnSpPr>
            <p:spPr>
              <a:xfrm>
                <a:off x="3002674" y="2520696"/>
                <a:ext cx="557577" cy="129509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600487D-DE9E-27A0-5B5D-8788E931851E}"/>
                  </a:ext>
                </a:extLst>
              </p:cNvPr>
              <p:cNvCxnSpPr>
                <a:cxnSpLocks/>
                <a:stCxn id="95" idx="2"/>
                <a:endCxn id="101" idx="0"/>
              </p:cNvCxnSpPr>
              <p:nvPr/>
            </p:nvCxnSpPr>
            <p:spPr>
              <a:xfrm>
                <a:off x="3002674" y="2520696"/>
                <a:ext cx="1308722" cy="12696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7FE2364-B4E5-D6C7-C513-97975EE93775}"/>
                  </a:ext>
                </a:extLst>
              </p:cNvPr>
              <p:cNvCxnSpPr>
                <a:cxnSpLocks/>
                <a:endCxn id="99" idx="0"/>
              </p:cNvCxnSpPr>
              <p:nvPr/>
            </p:nvCxnSpPr>
            <p:spPr>
              <a:xfrm>
                <a:off x="2294714" y="2490216"/>
                <a:ext cx="706042" cy="13001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A16660B-5F60-97A0-81DB-74F34D3D6828}"/>
                  </a:ext>
                </a:extLst>
              </p:cNvPr>
              <p:cNvCxnSpPr>
                <a:cxnSpLocks/>
                <a:stCxn id="96" idx="2"/>
                <a:endCxn id="100" idx="0"/>
              </p:cNvCxnSpPr>
              <p:nvPr/>
            </p:nvCxnSpPr>
            <p:spPr>
              <a:xfrm>
                <a:off x="2301240" y="2511552"/>
                <a:ext cx="1320436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1CE07AB-FD32-B76B-C813-4C78E472832A}"/>
                  </a:ext>
                </a:extLst>
              </p:cNvPr>
              <p:cNvCxnSpPr>
                <a:cxnSpLocks/>
                <a:stCxn id="96" idx="2"/>
                <a:endCxn id="103" idx="0"/>
              </p:cNvCxnSpPr>
              <p:nvPr/>
            </p:nvCxnSpPr>
            <p:spPr>
              <a:xfrm>
                <a:off x="2301240" y="2511552"/>
                <a:ext cx="3114870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20A19CE7-8F3E-C28E-B528-5C6572DA814C}"/>
                  </a:ext>
                </a:extLst>
              </p:cNvPr>
              <p:cNvCxnSpPr>
                <a:cxnSpLocks/>
                <a:endCxn id="99" idx="0"/>
              </p:cNvCxnSpPr>
              <p:nvPr/>
            </p:nvCxnSpPr>
            <p:spPr>
              <a:xfrm flipH="1">
                <a:off x="3000756" y="2516124"/>
                <a:ext cx="612066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9B7E9F3-FFC2-2940-97FC-224A119B1493}"/>
                  </a:ext>
                </a:extLst>
              </p:cNvPr>
              <p:cNvCxnSpPr>
                <a:cxnSpLocks/>
                <a:stCxn id="92" idx="2"/>
                <a:endCxn id="100" idx="0"/>
              </p:cNvCxnSpPr>
              <p:nvPr/>
            </p:nvCxnSpPr>
            <p:spPr>
              <a:xfrm>
                <a:off x="3617307" y="2516124"/>
                <a:ext cx="4369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0642ECD-4251-5209-0113-950BFE03BBBF}"/>
                  </a:ext>
                </a:extLst>
              </p:cNvPr>
              <p:cNvCxnSpPr>
                <a:cxnSpLocks/>
                <a:stCxn id="93" idx="2"/>
                <a:endCxn id="102" idx="1"/>
              </p:cNvCxnSpPr>
              <p:nvPr/>
            </p:nvCxnSpPr>
            <p:spPr>
              <a:xfrm>
                <a:off x="4279392" y="2520696"/>
                <a:ext cx="561891" cy="12950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A1722668-8DD5-40AA-2CF9-F9A987F16C4B}"/>
                  </a:ext>
                </a:extLst>
              </p:cNvPr>
              <p:cNvCxnSpPr>
                <a:cxnSpLocks/>
                <a:stCxn id="97" idx="2"/>
                <a:endCxn id="102" idx="7"/>
              </p:cNvCxnSpPr>
              <p:nvPr/>
            </p:nvCxnSpPr>
            <p:spPr>
              <a:xfrm>
                <a:off x="4902708" y="2545080"/>
                <a:ext cx="61425" cy="12707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7012A01A-B434-8865-E8E6-00BB793081BB}"/>
                  </a:ext>
                </a:extLst>
              </p:cNvPr>
              <p:cNvCxnSpPr>
                <a:cxnSpLocks/>
                <a:endCxn id="100" idx="7"/>
              </p:cNvCxnSpPr>
              <p:nvPr/>
            </p:nvCxnSpPr>
            <p:spPr>
              <a:xfrm flipH="1">
                <a:off x="3683101" y="2544977"/>
                <a:ext cx="1218656" cy="12708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899A8A6E-CFC9-817B-40EB-80B9F3B5062B}"/>
                  </a:ext>
                </a:extLst>
              </p:cNvPr>
              <p:cNvCxnSpPr>
                <a:cxnSpLocks/>
                <a:endCxn id="103" idx="0"/>
              </p:cNvCxnSpPr>
              <p:nvPr/>
            </p:nvCxnSpPr>
            <p:spPr>
              <a:xfrm>
                <a:off x="4910558" y="2535833"/>
                <a:ext cx="505552" cy="12545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2BC5E559-FC9D-C653-89F3-D44AAEF1BD71}"/>
                  </a:ext>
                </a:extLst>
              </p:cNvPr>
              <p:cNvCxnSpPr>
                <a:cxnSpLocks/>
                <a:stCxn id="93" idx="2"/>
                <a:endCxn id="101" idx="0"/>
              </p:cNvCxnSpPr>
              <p:nvPr/>
            </p:nvCxnSpPr>
            <p:spPr>
              <a:xfrm>
                <a:off x="4279392" y="2520696"/>
                <a:ext cx="32004" cy="12696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E525FC1-C392-3D98-7E72-C95177CA159A}"/>
                  </a:ext>
                </a:extLst>
              </p:cNvPr>
              <p:cNvCxnSpPr>
                <a:cxnSpLocks/>
                <a:stCxn id="93" idx="1"/>
                <a:endCxn id="99" idx="0"/>
              </p:cNvCxnSpPr>
              <p:nvPr/>
            </p:nvCxnSpPr>
            <p:spPr>
              <a:xfrm flipH="1">
                <a:off x="3000756" y="2465832"/>
                <a:ext cx="1223772" cy="13245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F12ED736-1117-2070-9622-0C1CB4773B3A}"/>
                  </a:ext>
                </a:extLst>
              </p:cNvPr>
              <p:cNvCxnSpPr>
                <a:cxnSpLocks/>
                <a:stCxn id="94" idx="2"/>
                <a:endCxn id="103" idx="0"/>
              </p:cNvCxnSpPr>
              <p:nvPr/>
            </p:nvCxnSpPr>
            <p:spPr>
              <a:xfrm>
                <a:off x="5384106" y="2531364"/>
                <a:ext cx="32004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C156B3D-0D67-0395-425D-43D7D73F6B14}"/>
                  </a:ext>
                </a:extLst>
              </p:cNvPr>
              <p:cNvCxnSpPr>
                <a:cxnSpLocks/>
                <a:stCxn id="94" idx="2"/>
                <a:endCxn id="100" idx="0"/>
              </p:cNvCxnSpPr>
              <p:nvPr/>
            </p:nvCxnSpPr>
            <p:spPr>
              <a:xfrm flipH="1">
                <a:off x="3621676" y="2531364"/>
                <a:ext cx="1762430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46BC2DDD-6015-1E25-B80C-D2B162B33475}"/>
                  </a:ext>
                </a:extLst>
              </p:cNvPr>
              <p:cNvCxnSpPr>
                <a:cxnSpLocks/>
                <a:stCxn id="94" idx="2"/>
                <a:endCxn id="99" idx="7"/>
              </p:cNvCxnSpPr>
              <p:nvPr/>
            </p:nvCxnSpPr>
            <p:spPr>
              <a:xfrm flipH="1">
                <a:off x="3062181" y="2531364"/>
                <a:ext cx="2321925" cy="12844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FFA7832-2B86-F91B-6893-3F8AF374564A}"/>
                </a:ext>
              </a:extLst>
            </p:cNvPr>
            <p:cNvGrpSpPr/>
            <p:nvPr/>
          </p:nvGrpSpPr>
          <p:grpSpPr>
            <a:xfrm>
              <a:off x="1577138" y="4279430"/>
              <a:ext cx="2752483" cy="1495201"/>
              <a:chOff x="2246376" y="2406396"/>
              <a:chExt cx="3256602" cy="1557685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EFC1E86-AE8A-4A9E-9902-0788C58CDD7E}"/>
                  </a:ext>
                </a:extLst>
              </p:cNvPr>
              <p:cNvSpPr/>
              <p:nvPr/>
            </p:nvSpPr>
            <p:spPr>
              <a:xfrm>
                <a:off x="3562443" y="240639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A80ED18-E77C-9D12-A6B3-792311125891}"/>
                  </a:ext>
                </a:extLst>
              </p:cNvPr>
              <p:cNvSpPr/>
              <p:nvPr/>
            </p:nvSpPr>
            <p:spPr>
              <a:xfrm>
                <a:off x="4224528" y="2410968"/>
                <a:ext cx="109728" cy="10972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44AF23A-E1E5-4011-2754-46B52744C9E0}"/>
                  </a:ext>
                </a:extLst>
              </p:cNvPr>
              <p:cNvSpPr/>
              <p:nvPr/>
            </p:nvSpPr>
            <p:spPr>
              <a:xfrm>
                <a:off x="5329242" y="242163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10C52BC-556E-5A44-5AEC-AB479F855EBF}"/>
                  </a:ext>
                </a:extLst>
              </p:cNvPr>
              <p:cNvSpPr/>
              <p:nvPr/>
            </p:nvSpPr>
            <p:spPr>
              <a:xfrm flipH="1">
                <a:off x="2246376" y="2410968"/>
                <a:ext cx="109728" cy="1005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3D5F3AE-B5E0-EFDB-5C85-886FA3D4AA6A}"/>
                  </a:ext>
                </a:extLst>
              </p:cNvPr>
              <p:cNvSpPr/>
              <p:nvPr/>
            </p:nvSpPr>
            <p:spPr>
              <a:xfrm>
                <a:off x="4847844" y="2435352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731ECF6-D56B-442B-9DEA-AD6E60E9BEF9}"/>
                  </a:ext>
                </a:extLst>
              </p:cNvPr>
              <p:cNvSpPr/>
              <p:nvPr/>
            </p:nvSpPr>
            <p:spPr>
              <a:xfrm>
                <a:off x="291388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AC35680-E8F1-7B4F-E43E-730053F5DDF9}"/>
                  </a:ext>
                </a:extLst>
              </p:cNvPr>
              <p:cNvSpPr/>
              <p:nvPr/>
            </p:nvSpPr>
            <p:spPr>
              <a:xfrm>
                <a:off x="353480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0376EB84-6086-E512-2066-2E67E9B20F56}"/>
                  </a:ext>
                </a:extLst>
              </p:cNvPr>
              <p:cNvSpPr/>
              <p:nvPr/>
            </p:nvSpPr>
            <p:spPr>
              <a:xfrm>
                <a:off x="4224528" y="3790345"/>
                <a:ext cx="173736" cy="17373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9CB6CFA-4B2B-4A7B-560B-9D0ECD72D7BA}"/>
                  </a:ext>
                </a:extLst>
              </p:cNvPr>
              <p:cNvSpPr/>
              <p:nvPr/>
            </p:nvSpPr>
            <p:spPr>
              <a:xfrm>
                <a:off x="4815840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F17652C-9FE5-B2CA-A826-4DC640D941A2}"/>
                  </a:ext>
                </a:extLst>
              </p:cNvPr>
              <p:cNvSpPr/>
              <p:nvPr/>
            </p:nvSpPr>
            <p:spPr>
              <a:xfrm>
                <a:off x="5329242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91972BA1-E000-EE83-611F-95C5AB7C5A04}"/>
                  </a:ext>
                </a:extLst>
              </p:cNvPr>
              <p:cNvCxnSpPr>
                <a:cxnSpLocks/>
                <a:endCxn id="73" idx="0"/>
              </p:cNvCxnSpPr>
              <p:nvPr/>
            </p:nvCxnSpPr>
            <p:spPr>
              <a:xfrm>
                <a:off x="2294714" y="2490216"/>
                <a:ext cx="706042" cy="13001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ED0F0CC-B53C-BDFF-E7F8-D674D1937800}"/>
                  </a:ext>
                </a:extLst>
              </p:cNvPr>
              <p:cNvCxnSpPr>
                <a:cxnSpLocks/>
                <a:stCxn id="71" idx="2"/>
                <a:endCxn id="74" idx="0"/>
              </p:cNvCxnSpPr>
              <p:nvPr/>
            </p:nvCxnSpPr>
            <p:spPr>
              <a:xfrm>
                <a:off x="2301240" y="2511552"/>
                <a:ext cx="1320436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BAE4CCB-225B-E924-3DC9-55E859B50285}"/>
                  </a:ext>
                </a:extLst>
              </p:cNvPr>
              <p:cNvCxnSpPr>
                <a:cxnSpLocks/>
                <a:stCxn id="71" idx="2"/>
                <a:endCxn id="77" idx="0"/>
              </p:cNvCxnSpPr>
              <p:nvPr/>
            </p:nvCxnSpPr>
            <p:spPr>
              <a:xfrm>
                <a:off x="2301240" y="2511552"/>
                <a:ext cx="3114870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D3C33F9-A682-2173-FF85-C6C047AFB4F2}"/>
                  </a:ext>
                </a:extLst>
              </p:cNvPr>
              <p:cNvCxnSpPr>
                <a:cxnSpLocks/>
                <a:endCxn id="73" idx="0"/>
              </p:cNvCxnSpPr>
              <p:nvPr/>
            </p:nvCxnSpPr>
            <p:spPr>
              <a:xfrm flipH="1">
                <a:off x="3000756" y="2516124"/>
                <a:ext cx="612066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4923ED5B-6D9C-DAD0-0DC9-9C32552E4F45}"/>
                  </a:ext>
                </a:extLst>
              </p:cNvPr>
              <p:cNvCxnSpPr>
                <a:cxnSpLocks/>
                <a:stCxn id="68" idx="2"/>
                <a:endCxn id="74" idx="0"/>
              </p:cNvCxnSpPr>
              <p:nvPr/>
            </p:nvCxnSpPr>
            <p:spPr>
              <a:xfrm>
                <a:off x="3617307" y="2516124"/>
                <a:ext cx="4369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BA72365-7B4A-4291-E55A-D5AD06163846}"/>
                  </a:ext>
                </a:extLst>
              </p:cNvPr>
              <p:cNvCxnSpPr>
                <a:cxnSpLocks/>
                <a:stCxn id="69" idx="2"/>
                <a:endCxn id="76" idx="1"/>
              </p:cNvCxnSpPr>
              <p:nvPr/>
            </p:nvCxnSpPr>
            <p:spPr>
              <a:xfrm>
                <a:off x="4279392" y="2520696"/>
                <a:ext cx="561891" cy="129509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A2507B0-97CB-07ED-FFB8-AFFFBD011B31}"/>
                  </a:ext>
                </a:extLst>
              </p:cNvPr>
              <p:cNvCxnSpPr>
                <a:cxnSpLocks/>
                <a:stCxn id="72" idx="2"/>
                <a:endCxn id="76" idx="7"/>
              </p:cNvCxnSpPr>
              <p:nvPr/>
            </p:nvCxnSpPr>
            <p:spPr>
              <a:xfrm>
                <a:off x="4902708" y="2545080"/>
                <a:ext cx="61425" cy="12707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873DE58-276F-D2DB-45F8-1B065EF5C59B}"/>
                  </a:ext>
                </a:extLst>
              </p:cNvPr>
              <p:cNvCxnSpPr>
                <a:cxnSpLocks/>
                <a:endCxn id="74" idx="7"/>
              </p:cNvCxnSpPr>
              <p:nvPr/>
            </p:nvCxnSpPr>
            <p:spPr>
              <a:xfrm flipH="1">
                <a:off x="3683101" y="2544977"/>
                <a:ext cx="1218656" cy="12708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B58603C-48DC-5E6F-F48D-22F22F615721}"/>
                  </a:ext>
                </a:extLst>
              </p:cNvPr>
              <p:cNvCxnSpPr>
                <a:cxnSpLocks/>
                <a:endCxn id="77" idx="0"/>
              </p:cNvCxnSpPr>
              <p:nvPr/>
            </p:nvCxnSpPr>
            <p:spPr>
              <a:xfrm>
                <a:off x="4910558" y="2535833"/>
                <a:ext cx="505552" cy="12545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EE4F8EC-693B-0393-3119-06BEB7DDAFDF}"/>
                  </a:ext>
                </a:extLst>
              </p:cNvPr>
              <p:cNvCxnSpPr>
                <a:cxnSpLocks/>
                <a:stCxn id="69" idx="2"/>
                <a:endCxn id="75" idx="0"/>
              </p:cNvCxnSpPr>
              <p:nvPr/>
            </p:nvCxnSpPr>
            <p:spPr>
              <a:xfrm>
                <a:off x="4279392" y="2520696"/>
                <a:ext cx="32004" cy="12696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31B9805-1A8D-840B-1511-F461B412132C}"/>
                  </a:ext>
                </a:extLst>
              </p:cNvPr>
              <p:cNvCxnSpPr>
                <a:cxnSpLocks/>
                <a:stCxn id="69" idx="1"/>
                <a:endCxn id="73" idx="0"/>
              </p:cNvCxnSpPr>
              <p:nvPr/>
            </p:nvCxnSpPr>
            <p:spPr>
              <a:xfrm flipH="1">
                <a:off x="3000756" y="2465832"/>
                <a:ext cx="1223772" cy="13245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DE64EBB-7FAC-F888-4138-3E86D1C6C30E}"/>
                  </a:ext>
                </a:extLst>
              </p:cNvPr>
              <p:cNvCxnSpPr>
                <a:cxnSpLocks/>
                <a:stCxn id="70" idx="2"/>
                <a:endCxn id="77" idx="0"/>
              </p:cNvCxnSpPr>
              <p:nvPr/>
            </p:nvCxnSpPr>
            <p:spPr>
              <a:xfrm>
                <a:off x="5384106" y="2531364"/>
                <a:ext cx="32004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937D5E3-791A-A5B1-C705-0673E0DB7C40}"/>
                  </a:ext>
                </a:extLst>
              </p:cNvPr>
              <p:cNvCxnSpPr>
                <a:cxnSpLocks/>
                <a:stCxn id="70" idx="2"/>
                <a:endCxn id="74" idx="0"/>
              </p:cNvCxnSpPr>
              <p:nvPr/>
            </p:nvCxnSpPr>
            <p:spPr>
              <a:xfrm flipH="1">
                <a:off x="3621676" y="2531364"/>
                <a:ext cx="1762430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9446C39F-1BE1-682D-4670-C58958C0EE3B}"/>
                  </a:ext>
                </a:extLst>
              </p:cNvPr>
              <p:cNvCxnSpPr>
                <a:cxnSpLocks/>
                <a:stCxn id="70" idx="2"/>
                <a:endCxn id="73" idx="7"/>
              </p:cNvCxnSpPr>
              <p:nvPr/>
            </p:nvCxnSpPr>
            <p:spPr>
              <a:xfrm flipH="1">
                <a:off x="3062181" y="2531364"/>
                <a:ext cx="2321925" cy="12844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548FD6F-B3D4-98A8-77AA-74C2B39E8BFC}"/>
                </a:ext>
              </a:extLst>
            </p:cNvPr>
            <p:cNvGrpSpPr/>
            <p:nvPr/>
          </p:nvGrpSpPr>
          <p:grpSpPr>
            <a:xfrm>
              <a:off x="1440417" y="2191843"/>
              <a:ext cx="2786524" cy="1495201"/>
              <a:chOff x="2206100" y="2406396"/>
              <a:chExt cx="3296878" cy="155768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659ED43-C30A-665A-25DC-97D755102253}"/>
                  </a:ext>
                </a:extLst>
              </p:cNvPr>
              <p:cNvSpPr/>
              <p:nvPr/>
            </p:nvSpPr>
            <p:spPr>
              <a:xfrm>
                <a:off x="3562443" y="240639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1E489B8-B0D9-CA1A-85A8-41F846FE5C51}"/>
                  </a:ext>
                </a:extLst>
              </p:cNvPr>
              <p:cNvSpPr/>
              <p:nvPr/>
            </p:nvSpPr>
            <p:spPr>
              <a:xfrm>
                <a:off x="4224528" y="2410968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EF50C74-6496-8EB8-4BDD-B39CA0EDBEA8}"/>
                  </a:ext>
                </a:extLst>
              </p:cNvPr>
              <p:cNvSpPr/>
              <p:nvPr/>
            </p:nvSpPr>
            <p:spPr>
              <a:xfrm>
                <a:off x="5329242" y="242163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B92677-9AB8-F888-1ED8-5CE708DE18DD}"/>
                  </a:ext>
                </a:extLst>
              </p:cNvPr>
              <p:cNvSpPr/>
              <p:nvPr/>
            </p:nvSpPr>
            <p:spPr>
              <a:xfrm>
                <a:off x="2947810" y="2410968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48A5978-E01C-BEC6-6763-F1B5CC5A7E24}"/>
                  </a:ext>
                </a:extLst>
              </p:cNvPr>
              <p:cNvSpPr/>
              <p:nvPr/>
            </p:nvSpPr>
            <p:spPr>
              <a:xfrm flipH="1">
                <a:off x="2246376" y="2410968"/>
                <a:ext cx="109728" cy="1005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7FF6C1C-A2E6-580E-82EA-A80CAAE15160}"/>
                  </a:ext>
                </a:extLst>
              </p:cNvPr>
              <p:cNvSpPr/>
              <p:nvPr/>
            </p:nvSpPr>
            <p:spPr>
              <a:xfrm>
                <a:off x="4847844" y="2435352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FE43111-240C-4719-BE4E-F1CD5229AE51}"/>
                  </a:ext>
                </a:extLst>
              </p:cNvPr>
              <p:cNvSpPr/>
              <p:nvPr/>
            </p:nvSpPr>
            <p:spPr>
              <a:xfrm>
                <a:off x="2206100" y="3790345"/>
                <a:ext cx="173736" cy="173736"/>
              </a:xfrm>
              <a:prstGeom prst="ellipse">
                <a:avLst/>
              </a:prstGeom>
              <a:solidFill>
                <a:schemeClr val="bg1">
                  <a:alpha val="58000"/>
                </a:schemeClr>
              </a:solidFill>
              <a:ln w="158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B145D5D-12DC-AA24-5549-C64FB6529005}"/>
                  </a:ext>
                </a:extLst>
              </p:cNvPr>
              <p:cNvSpPr/>
              <p:nvPr/>
            </p:nvSpPr>
            <p:spPr>
              <a:xfrm>
                <a:off x="291388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809FE17-DE15-BA64-7A5B-1CF913862CDF}"/>
                  </a:ext>
                </a:extLst>
              </p:cNvPr>
              <p:cNvSpPr/>
              <p:nvPr/>
            </p:nvSpPr>
            <p:spPr>
              <a:xfrm>
                <a:off x="353480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DD9C6F9-17EC-1C69-A2B7-70CAF358CB40}"/>
                  </a:ext>
                </a:extLst>
              </p:cNvPr>
              <p:cNvSpPr/>
              <p:nvPr/>
            </p:nvSpPr>
            <p:spPr>
              <a:xfrm>
                <a:off x="422452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16FD479-06FA-33FE-A410-594D237409D2}"/>
                  </a:ext>
                </a:extLst>
              </p:cNvPr>
              <p:cNvSpPr/>
              <p:nvPr/>
            </p:nvSpPr>
            <p:spPr>
              <a:xfrm>
                <a:off x="4815840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973BECA-EEB0-F5B4-BD2B-0E4A9F8F9B01}"/>
                  </a:ext>
                </a:extLst>
              </p:cNvPr>
              <p:cNvSpPr/>
              <p:nvPr/>
            </p:nvSpPr>
            <p:spPr>
              <a:xfrm>
                <a:off x="5329242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180C599-FF2A-6330-13AA-DF88C8266088}"/>
                  </a:ext>
                </a:extLst>
              </p:cNvPr>
              <p:cNvCxnSpPr>
                <a:cxnSpLocks/>
                <a:stCxn id="42" idx="2"/>
                <a:endCxn id="45" idx="0"/>
              </p:cNvCxnSpPr>
              <p:nvPr/>
            </p:nvCxnSpPr>
            <p:spPr>
              <a:xfrm flipH="1">
                <a:off x="2292968" y="2520696"/>
                <a:ext cx="709706" cy="12696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701EF09-0D60-7B1F-A947-65F0E7F88D50}"/>
                  </a:ext>
                </a:extLst>
              </p:cNvPr>
              <p:cNvCxnSpPr>
                <a:cxnSpLocks/>
                <a:stCxn id="42" idx="2"/>
                <a:endCxn id="47" idx="1"/>
              </p:cNvCxnSpPr>
              <p:nvPr/>
            </p:nvCxnSpPr>
            <p:spPr>
              <a:xfrm>
                <a:off x="3002674" y="2520696"/>
                <a:ext cx="557577" cy="12950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B695D09-7890-9B8C-4A6B-A1C0EFF78DB8}"/>
                  </a:ext>
                </a:extLst>
              </p:cNvPr>
              <p:cNvCxnSpPr>
                <a:cxnSpLocks/>
                <a:stCxn id="42" idx="2"/>
                <a:endCxn id="48" idx="0"/>
              </p:cNvCxnSpPr>
              <p:nvPr/>
            </p:nvCxnSpPr>
            <p:spPr>
              <a:xfrm>
                <a:off x="3002674" y="2520696"/>
                <a:ext cx="1308722" cy="12696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87A3E20-58B7-B3C4-3376-98BCFCCBBF16}"/>
                  </a:ext>
                </a:extLst>
              </p:cNvPr>
              <p:cNvCxnSpPr>
                <a:cxnSpLocks/>
                <a:endCxn id="46" idx="0"/>
              </p:cNvCxnSpPr>
              <p:nvPr/>
            </p:nvCxnSpPr>
            <p:spPr>
              <a:xfrm>
                <a:off x="2294714" y="2490216"/>
                <a:ext cx="706042" cy="13001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1FF8887-9550-3595-2FE5-239BF5DD74AD}"/>
                  </a:ext>
                </a:extLst>
              </p:cNvPr>
              <p:cNvCxnSpPr>
                <a:cxnSpLocks/>
                <a:stCxn id="43" idx="2"/>
                <a:endCxn id="47" idx="0"/>
              </p:cNvCxnSpPr>
              <p:nvPr/>
            </p:nvCxnSpPr>
            <p:spPr>
              <a:xfrm>
                <a:off x="2301240" y="2511552"/>
                <a:ext cx="1320436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765E2B6-CF3F-7F3E-9E53-759C7954EF25}"/>
                  </a:ext>
                </a:extLst>
              </p:cNvPr>
              <p:cNvCxnSpPr>
                <a:cxnSpLocks/>
                <a:stCxn id="43" idx="2"/>
                <a:endCxn id="50" idx="0"/>
              </p:cNvCxnSpPr>
              <p:nvPr/>
            </p:nvCxnSpPr>
            <p:spPr>
              <a:xfrm>
                <a:off x="2301240" y="2511552"/>
                <a:ext cx="3114870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8DF7697-B58D-267B-61C8-DFBEB5E7FB88}"/>
                  </a:ext>
                </a:extLst>
              </p:cNvPr>
              <p:cNvCxnSpPr>
                <a:cxnSpLocks/>
                <a:endCxn id="46" idx="0"/>
              </p:cNvCxnSpPr>
              <p:nvPr/>
            </p:nvCxnSpPr>
            <p:spPr>
              <a:xfrm flipH="1">
                <a:off x="3000756" y="2516124"/>
                <a:ext cx="612066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A0F45AD-179F-A630-098F-C038F9B489B2}"/>
                  </a:ext>
                </a:extLst>
              </p:cNvPr>
              <p:cNvCxnSpPr>
                <a:cxnSpLocks/>
                <a:stCxn id="39" idx="2"/>
                <a:endCxn id="47" idx="0"/>
              </p:cNvCxnSpPr>
              <p:nvPr/>
            </p:nvCxnSpPr>
            <p:spPr>
              <a:xfrm>
                <a:off x="3617307" y="2516124"/>
                <a:ext cx="4369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9A5A43C-7303-01E1-A9F7-CB0D81912FCA}"/>
                  </a:ext>
                </a:extLst>
              </p:cNvPr>
              <p:cNvCxnSpPr>
                <a:cxnSpLocks/>
                <a:stCxn id="40" idx="2"/>
                <a:endCxn id="49" idx="1"/>
              </p:cNvCxnSpPr>
              <p:nvPr/>
            </p:nvCxnSpPr>
            <p:spPr>
              <a:xfrm>
                <a:off x="4279392" y="2520696"/>
                <a:ext cx="561891" cy="12950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5317968-7770-CBF9-B5B7-337DE96D3D34}"/>
                  </a:ext>
                </a:extLst>
              </p:cNvPr>
              <p:cNvCxnSpPr>
                <a:cxnSpLocks/>
                <a:stCxn id="44" idx="2"/>
                <a:endCxn id="49" idx="7"/>
              </p:cNvCxnSpPr>
              <p:nvPr/>
            </p:nvCxnSpPr>
            <p:spPr>
              <a:xfrm>
                <a:off x="4902708" y="2545080"/>
                <a:ext cx="61425" cy="12707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D513C9A-490E-2E94-463F-F9C1D52661A4}"/>
                  </a:ext>
                </a:extLst>
              </p:cNvPr>
              <p:cNvCxnSpPr>
                <a:cxnSpLocks/>
                <a:endCxn id="47" idx="7"/>
              </p:cNvCxnSpPr>
              <p:nvPr/>
            </p:nvCxnSpPr>
            <p:spPr>
              <a:xfrm flipH="1">
                <a:off x="3683101" y="2544977"/>
                <a:ext cx="1218656" cy="12708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5702FD8-55F4-E5F4-FDA9-B85A7273EA33}"/>
                  </a:ext>
                </a:extLst>
              </p:cNvPr>
              <p:cNvCxnSpPr>
                <a:cxnSpLocks/>
                <a:endCxn id="50" idx="0"/>
              </p:cNvCxnSpPr>
              <p:nvPr/>
            </p:nvCxnSpPr>
            <p:spPr>
              <a:xfrm>
                <a:off x="4910558" y="2535833"/>
                <a:ext cx="505552" cy="12545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0C0E631-4EFF-42F7-F108-808ADBDD62E8}"/>
                  </a:ext>
                </a:extLst>
              </p:cNvPr>
              <p:cNvCxnSpPr>
                <a:cxnSpLocks/>
                <a:stCxn id="40" idx="2"/>
                <a:endCxn id="48" idx="0"/>
              </p:cNvCxnSpPr>
              <p:nvPr/>
            </p:nvCxnSpPr>
            <p:spPr>
              <a:xfrm>
                <a:off x="4279392" y="2520696"/>
                <a:ext cx="32004" cy="12696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0135E5C-EA60-35BF-A4CB-5D8B764CC3B4}"/>
                  </a:ext>
                </a:extLst>
              </p:cNvPr>
              <p:cNvCxnSpPr>
                <a:cxnSpLocks/>
                <a:stCxn id="40" idx="1"/>
                <a:endCxn id="46" idx="0"/>
              </p:cNvCxnSpPr>
              <p:nvPr/>
            </p:nvCxnSpPr>
            <p:spPr>
              <a:xfrm flipH="1">
                <a:off x="3000756" y="2465832"/>
                <a:ext cx="1223772" cy="13245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9EBEC4E-BC32-C25A-5ABF-181D39EFF433}"/>
                  </a:ext>
                </a:extLst>
              </p:cNvPr>
              <p:cNvCxnSpPr>
                <a:cxnSpLocks/>
                <a:stCxn id="41" idx="2"/>
                <a:endCxn id="50" idx="0"/>
              </p:cNvCxnSpPr>
              <p:nvPr/>
            </p:nvCxnSpPr>
            <p:spPr>
              <a:xfrm>
                <a:off x="5384106" y="2531364"/>
                <a:ext cx="32004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8BC738B-9C8E-E51E-1E1B-E381983AE7E6}"/>
                  </a:ext>
                </a:extLst>
              </p:cNvPr>
              <p:cNvCxnSpPr>
                <a:cxnSpLocks/>
                <a:stCxn id="41" idx="2"/>
                <a:endCxn id="47" idx="0"/>
              </p:cNvCxnSpPr>
              <p:nvPr/>
            </p:nvCxnSpPr>
            <p:spPr>
              <a:xfrm flipH="1">
                <a:off x="3621676" y="2531364"/>
                <a:ext cx="1762430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062F4B6-EBD3-171E-5CEC-60CEC2E41035}"/>
                  </a:ext>
                </a:extLst>
              </p:cNvPr>
              <p:cNvCxnSpPr>
                <a:cxnSpLocks/>
                <a:stCxn id="41" idx="2"/>
                <a:endCxn id="46" idx="7"/>
              </p:cNvCxnSpPr>
              <p:nvPr/>
            </p:nvCxnSpPr>
            <p:spPr>
              <a:xfrm flipH="1">
                <a:off x="3062181" y="2531364"/>
                <a:ext cx="2321925" cy="12844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814133-4348-FFD8-5A44-1EEC712653D9}"/>
                </a:ext>
              </a:extLst>
            </p:cNvPr>
            <p:cNvGrpSpPr/>
            <p:nvPr/>
          </p:nvGrpSpPr>
          <p:grpSpPr>
            <a:xfrm>
              <a:off x="6399197" y="4234455"/>
              <a:ext cx="2752483" cy="1495201"/>
              <a:chOff x="2246376" y="2406396"/>
              <a:chExt cx="3256602" cy="155768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C8D5C41-CABE-DD98-162D-D7BC1C813A65}"/>
                  </a:ext>
                </a:extLst>
              </p:cNvPr>
              <p:cNvSpPr/>
              <p:nvPr/>
            </p:nvSpPr>
            <p:spPr>
              <a:xfrm>
                <a:off x="3562443" y="240639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03A3824-4AB4-A673-AAF0-7E385B846470}"/>
                  </a:ext>
                </a:extLst>
              </p:cNvPr>
              <p:cNvSpPr/>
              <p:nvPr/>
            </p:nvSpPr>
            <p:spPr>
              <a:xfrm>
                <a:off x="5329242" y="242163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9F24A18-E275-DC61-3D7B-91EF55734E16}"/>
                  </a:ext>
                </a:extLst>
              </p:cNvPr>
              <p:cNvSpPr/>
              <p:nvPr/>
            </p:nvSpPr>
            <p:spPr>
              <a:xfrm flipH="1">
                <a:off x="2246376" y="2410968"/>
                <a:ext cx="109728" cy="1005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03A54B0-F4D2-C01B-5183-FA0D6AC0A215}"/>
                  </a:ext>
                </a:extLst>
              </p:cNvPr>
              <p:cNvSpPr/>
              <p:nvPr/>
            </p:nvSpPr>
            <p:spPr>
              <a:xfrm>
                <a:off x="4847844" y="2435352"/>
                <a:ext cx="109728" cy="10972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E893FB5-883D-9627-74B4-F356D9846ADC}"/>
                  </a:ext>
                </a:extLst>
              </p:cNvPr>
              <p:cNvSpPr/>
              <p:nvPr/>
            </p:nvSpPr>
            <p:spPr>
              <a:xfrm>
                <a:off x="291388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0FBC0F2-D802-AF42-F904-7570584D0C7B}"/>
                  </a:ext>
                </a:extLst>
              </p:cNvPr>
              <p:cNvSpPr/>
              <p:nvPr/>
            </p:nvSpPr>
            <p:spPr>
              <a:xfrm>
                <a:off x="353480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DD92E92-8F46-6F54-DB54-A4101924F8ED}"/>
                  </a:ext>
                </a:extLst>
              </p:cNvPr>
              <p:cNvSpPr/>
              <p:nvPr/>
            </p:nvSpPr>
            <p:spPr>
              <a:xfrm>
                <a:off x="4815840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F8B8E8E-FB1D-1458-2F48-6C1DC2C01ED5}"/>
                  </a:ext>
                </a:extLst>
              </p:cNvPr>
              <p:cNvSpPr/>
              <p:nvPr/>
            </p:nvSpPr>
            <p:spPr>
              <a:xfrm>
                <a:off x="5329242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C2435C6-6F8E-46D4-35F7-31F8B111ED93}"/>
                  </a:ext>
                </a:extLst>
              </p:cNvPr>
              <p:cNvCxnSpPr>
                <a:cxnSpLocks/>
                <a:endCxn id="24" idx="0"/>
              </p:cNvCxnSpPr>
              <p:nvPr/>
            </p:nvCxnSpPr>
            <p:spPr>
              <a:xfrm>
                <a:off x="2294714" y="2490216"/>
                <a:ext cx="706042" cy="13001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886B61B-F458-0B8A-860F-E29750C72B27}"/>
                  </a:ext>
                </a:extLst>
              </p:cNvPr>
              <p:cNvCxnSpPr>
                <a:cxnSpLocks/>
                <a:stCxn id="22" idx="2"/>
                <a:endCxn id="25" idx="0"/>
              </p:cNvCxnSpPr>
              <p:nvPr/>
            </p:nvCxnSpPr>
            <p:spPr>
              <a:xfrm>
                <a:off x="2301240" y="2511552"/>
                <a:ext cx="1320436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91765FB-2412-B1B9-4C22-814D3792FD8C}"/>
                  </a:ext>
                </a:extLst>
              </p:cNvPr>
              <p:cNvCxnSpPr>
                <a:cxnSpLocks/>
                <a:stCxn id="22" idx="2"/>
                <a:endCxn id="27" idx="0"/>
              </p:cNvCxnSpPr>
              <p:nvPr/>
            </p:nvCxnSpPr>
            <p:spPr>
              <a:xfrm>
                <a:off x="2301240" y="2511552"/>
                <a:ext cx="3114870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8D0BB3F-4B05-92BD-F74C-D8AC5BFFCB02}"/>
                  </a:ext>
                </a:extLst>
              </p:cNvPr>
              <p:cNvCxnSpPr>
                <a:cxnSpLocks/>
                <a:endCxn id="24" idx="0"/>
              </p:cNvCxnSpPr>
              <p:nvPr/>
            </p:nvCxnSpPr>
            <p:spPr>
              <a:xfrm flipH="1">
                <a:off x="3000756" y="2516124"/>
                <a:ext cx="612066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DBE9EAA-B5A0-CC6F-821C-216DA9045ACD}"/>
                  </a:ext>
                </a:extLst>
              </p:cNvPr>
              <p:cNvCxnSpPr>
                <a:cxnSpLocks/>
                <a:stCxn id="20" idx="2"/>
                <a:endCxn id="25" idx="0"/>
              </p:cNvCxnSpPr>
              <p:nvPr/>
            </p:nvCxnSpPr>
            <p:spPr>
              <a:xfrm>
                <a:off x="3617307" y="2516124"/>
                <a:ext cx="4369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93109EC-16BD-6580-662A-1D29BB773D4D}"/>
                  </a:ext>
                </a:extLst>
              </p:cNvPr>
              <p:cNvCxnSpPr>
                <a:cxnSpLocks/>
                <a:stCxn id="23" idx="2"/>
                <a:endCxn id="26" idx="7"/>
              </p:cNvCxnSpPr>
              <p:nvPr/>
            </p:nvCxnSpPr>
            <p:spPr>
              <a:xfrm>
                <a:off x="4902708" y="2545080"/>
                <a:ext cx="61425" cy="12707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3628F68-CFEF-BADB-3E33-0A1DC806ADF0}"/>
                  </a:ext>
                </a:extLst>
              </p:cNvPr>
              <p:cNvCxnSpPr>
                <a:cxnSpLocks/>
                <a:endCxn id="25" idx="7"/>
              </p:cNvCxnSpPr>
              <p:nvPr/>
            </p:nvCxnSpPr>
            <p:spPr>
              <a:xfrm flipH="1">
                <a:off x="3683101" y="2544977"/>
                <a:ext cx="1218656" cy="12708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699D0E9-308D-8537-FEFC-070966AADF6A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>
                <a:off x="4910558" y="2535833"/>
                <a:ext cx="505552" cy="125451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FAD2F16-4FB4-9AF8-48FD-AD0A2107A03A}"/>
                  </a:ext>
                </a:extLst>
              </p:cNvPr>
              <p:cNvCxnSpPr>
                <a:cxnSpLocks/>
                <a:stCxn id="21" idx="2"/>
                <a:endCxn id="27" idx="0"/>
              </p:cNvCxnSpPr>
              <p:nvPr/>
            </p:nvCxnSpPr>
            <p:spPr>
              <a:xfrm>
                <a:off x="5384106" y="2531364"/>
                <a:ext cx="32004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72EB927-DAB6-E6BA-080D-C30661DAA818}"/>
                  </a:ext>
                </a:extLst>
              </p:cNvPr>
              <p:cNvCxnSpPr>
                <a:cxnSpLocks/>
                <a:stCxn id="21" idx="2"/>
                <a:endCxn id="25" idx="0"/>
              </p:cNvCxnSpPr>
              <p:nvPr/>
            </p:nvCxnSpPr>
            <p:spPr>
              <a:xfrm flipH="1">
                <a:off x="3621676" y="2531364"/>
                <a:ext cx="1762430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E1F9544-5534-D09D-5400-63FF71517B4C}"/>
                  </a:ext>
                </a:extLst>
              </p:cNvPr>
              <p:cNvCxnSpPr>
                <a:cxnSpLocks/>
                <a:stCxn id="21" idx="2"/>
                <a:endCxn id="24" idx="7"/>
              </p:cNvCxnSpPr>
              <p:nvPr/>
            </p:nvCxnSpPr>
            <p:spPr>
              <a:xfrm flipH="1">
                <a:off x="3062181" y="2531364"/>
                <a:ext cx="2321925" cy="12844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B521F-8B05-CD0E-F34E-6D5596320697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7572701" y="4364487"/>
              <a:ext cx="1019714" cy="12228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60D1C4-5922-0019-B9DB-22A625883345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2604700" y="2274619"/>
              <a:ext cx="1062976" cy="12700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97403A-72AE-75BF-09A0-BF3C8365DBEF}"/>
                </a:ext>
              </a:extLst>
            </p:cNvPr>
            <p:cNvCxnSpPr>
              <a:cxnSpLocks/>
              <a:endCxn id="102" idx="0"/>
            </p:cNvCxnSpPr>
            <p:nvPr/>
          </p:nvCxnSpPr>
          <p:spPr>
            <a:xfrm>
              <a:off x="7548990" y="2283815"/>
              <a:ext cx="1079807" cy="12198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59BEE2-1DDF-11AA-5833-897282A6D832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>
              <a:off x="2722325" y="4362852"/>
              <a:ext cx="1048031" cy="12694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21E3E9-BB4F-C181-EB0A-666C1B0EA70E}"/>
                </a:ext>
              </a:extLst>
            </p:cNvPr>
            <p:cNvSpPr txBox="1"/>
            <p:nvPr/>
          </p:nvSpPr>
          <p:spPr>
            <a:xfrm>
              <a:off x="4379976" y="303580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03EBAB9-D9A0-C944-38D6-3EC47225A3E3}"/>
                </a:ext>
              </a:extLst>
            </p:cNvPr>
            <p:cNvCxnSpPr/>
            <p:nvPr/>
          </p:nvCxnSpPr>
          <p:spPr>
            <a:xfrm>
              <a:off x="4564707" y="2934782"/>
              <a:ext cx="142461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6891F65-6808-431D-F143-5B6AC8227992}"/>
                </a:ext>
              </a:extLst>
            </p:cNvPr>
            <p:cNvCxnSpPr/>
            <p:nvPr/>
          </p:nvCxnSpPr>
          <p:spPr>
            <a:xfrm>
              <a:off x="4671387" y="4898835"/>
              <a:ext cx="142461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801D790-AE3E-08D2-C412-384EB87379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2341" y="3220474"/>
              <a:ext cx="1694807" cy="146125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F9FD4FD-D143-9842-40E1-27CDDE275551}"/>
              </a:ext>
            </a:extLst>
          </p:cNvPr>
          <p:cNvCxnSpPr/>
          <p:nvPr/>
        </p:nvCxnSpPr>
        <p:spPr>
          <a:xfrm>
            <a:off x="3538728" y="4818888"/>
            <a:ext cx="932688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2977-AE9E-EC40-0A20-882E49E2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73" y="545914"/>
            <a:ext cx="9822902" cy="1241944"/>
          </a:xfrm>
        </p:spPr>
        <p:txBody>
          <a:bodyPr/>
          <a:lstStyle/>
          <a:p>
            <a:r>
              <a:rPr lang="en-US" dirty="0"/>
              <a:t>Analysis of 2-Core Pruning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35192-8411-D6BC-3BD2-F1E8DC60A5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8475" y="2108595"/>
                <a:ext cx="9646999" cy="381836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Variable degrees converge in distribution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𝑃𝑜𝑖𝑠𝑠𝑜𝑛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dirty="0"/>
                  <a:t>Constant-radius neighborhoods converge to Galton-Watson trees.</a:t>
                </a:r>
              </a:p>
              <a:p>
                <a:pPr marL="0" indent="0">
                  <a:buNone/>
                </a:pPr>
                <a:r>
                  <a:rPr lang="en-US" dirty="0"/>
                  <a:t>	View pruning as belief propagation and solve on the limiting tree</a:t>
                </a:r>
              </a:p>
              <a:p>
                <a:pPr marL="0" indent="0">
                  <a:buNone/>
                </a:pPr>
                <a:endParaRPr lang="en-US" sz="200" dirty="0"/>
              </a:p>
              <a:p>
                <a:pPr marL="0" indent="0">
                  <a:buNone/>
                </a:pPr>
                <a:r>
                  <a:rPr lang="en-US" sz="2400" dirty="0"/>
                  <a:t>Density of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prune </a:t>
                </a:r>
                <a:r>
                  <a:rPr lang="en-US" sz="2400" dirty="0"/>
                  <a:t>messages given by recursion: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sup>
                    </m:sSup>
                  </m:oMath>
                </a14:m>
                <a:endParaRPr lang="en-US" sz="2400" b="1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Identifies the phase transition (see extra problem):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FF0000"/>
                        </a:solidFill>
                      </a:rPr>
                      <m:t>⇔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35192-8411-D6BC-3BD2-F1E8DC60A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475" y="2108595"/>
                <a:ext cx="9646999" cy="3818361"/>
              </a:xfrm>
              <a:blipFill>
                <a:blip r:embed="rId2"/>
                <a:stretch>
                  <a:fillRect l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2FB81-4DA8-169F-5DF7-F08D523F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6AE9C-4DE1-702D-DA67-420C8FF3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6F4C5-4112-E3AA-AB4D-9CF82E78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30A05D-47A7-CEAF-CE71-0BCC08FEA78C}"/>
              </a:ext>
            </a:extLst>
          </p:cNvPr>
          <p:cNvGrpSpPr/>
          <p:nvPr/>
        </p:nvGrpSpPr>
        <p:grpSpPr>
          <a:xfrm>
            <a:off x="7616952" y="418733"/>
            <a:ext cx="3044953" cy="1388117"/>
            <a:chOff x="1440417" y="2175215"/>
            <a:chExt cx="7711263" cy="35994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AB3868-FE40-2D53-3890-74680477A31D}"/>
                </a:ext>
              </a:extLst>
            </p:cNvPr>
            <p:cNvGrpSpPr/>
            <p:nvPr/>
          </p:nvGrpSpPr>
          <p:grpSpPr>
            <a:xfrm>
              <a:off x="6349622" y="2175215"/>
              <a:ext cx="2786524" cy="1495201"/>
              <a:chOff x="2206100" y="2406396"/>
              <a:chExt cx="3296878" cy="1557685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DBA30C5-A5F4-CCD5-DF0F-FB625819CFB1}"/>
                  </a:ext>
                </a:extLst>
              </p:cNvPr>
              <p:cNvSpPr/>
              <p:nvPr/>
            </p:nvSpPr>
            <p:spPr>
              <a:xfrm>
                <a:off x="3562443" y="240639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4C5EF26-BD2B-08CA-BFCB-9C703607E37E}"/>
                  </a:ext>
                </a:extLst>
              </p:cNvPr>
              <p:cNvSpPr/>
              <p:nvPr/>
            </p:nvSpPr>
            <p:spPr>
              <a:xfrm>
                <a:off x="4224528" y="2410968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0055746-518A-2124-ADF4-CA9EC0D53B64}"/>
                  </a:ext>
                </a:extLst>
              </p:cNvPr>
              <p:cNvSpPr/>
              <p:nvPr/>
            </p:nvSpPr>
            <p:spPr>
              <a:xfrm>
                <a:off x="5329242" y="242163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29E08B6-D064-6E37-1C83-AE81416A5B84}"/>
                  </a:ext>
                </a:extLst>
              </p:cNvPr>
              <p:cNvSpPr/>
              <p:nvPr/>
            </p:nvSpPr>
            <p:spPr>
              <a:xfrm>
                <a:off x="2947810" y="2410968"/>
                <a:ext cx="109728" cy="10972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CDF5031-FCE6-2DBA-4E34-1F6147B81371}"/>
                  </a:ext>
                </a:extLst>
              </p:cNvPr>
              <p:cNvSpPr/>
              <p:nvPr/>
            </p:nvSpPr>
            <p:spPr>
              <a:xfrm flipH="1">
                <a:off x="2246376" y="2410968"/>
                <a:ext cx="109728" cy="1005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3BD30F7-9A67-6B35-9D52-E6FFCAC1A427}"/>
                  </a:ext>
                </a:extLst>
              </p:cNvPr>
              <p:cNvSpPr/>
              <p:nvPr/>
            </p:nvSpPr>
            <p:spPr>
              <a:xfrm>
                <a:off x="4847844" y="2435352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3EF02480-F109-596A-5052-ECD0F89A0678}"/>
                  </a:ext>
                </a:extLst>
              </p:cNvPr>
              <p:cNvSpPr/>
              <p:nvPr/>
            </p:nvSpPr>
            <p:spPr>
              <a:xfrm>
                <a:off x="2206100" y="3790345"/>
                <a:ext cx="173736" cy="173736"/>
              </a:xfrm>
              <a:prstGeom prst="ellipse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A748D3E-C305-A15B-1270-EEF70674FCD8}"/>
                  </a:ext>
                </a:extLst>
              </p:cNvPr>
              <p:cNvSpPr/>
              <p:nvPr/>
            </p:nvSpPr>
            <p:spPr>
              <a:xfrm>
                <a:off x="291388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EEBD1DD6-2A4A-B7FD-6E01-894AB4368AEC}"/>
                  </a:ext>
                </a:extLst>
              </p:cNvPr>
              <p:cNvSpPr/>
              <p:nvPr/>
            </p:nvSpPr>
            <p:spPr>
              <a:xfrm>
                <a:off x="353480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EFAF66A-246C-D6B2-5321-C4F3416817CC}"/>
                  </a:ext>
                </a:extLst>
              </p:cNvPr>
              <p:cNvSpPr/>
              <p:nvPr/>
            </p:nvSpPr>
            <p:spPr>
              <a:xfrm>
                <a:off x="422452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ED46E8B-434F-3F3C-B056-49BE3892E4ED}"/>
                  </a:ext>
                </a:extLst>
              </p:cNvPr>
              <p:cNvSpPr/>
              <p:nvPr/>
            </p:nvSpPr>
            <p:spPr>
              <a:xfrm>
                <a:off x="4815840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7CF66A4A-8848-3249-146A-820A89A0E8EE}"/>
                  </a:ext>
                </a:extLst>
              </p:cNvPr>
              <p:cNvSpPr/>
              <p:nvPr/>
            </p:nvSpPr>
            <p:spPr>
              <a:xfrm>
                <a:off x="5329242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BEF917F-9D09-2D9A-7D84-205B1327B72E}"/>
                  </a:ext>
                </a:extLst>
              </p:cNvPr>
              <p:cNvCxnSpPr>
                <a:cxnSpLocks/>
                <a:stCxn id="96" idx="2"/>
                <a:endCxn id="99" idx="0"/>
              </p:cNvCxnSpPr>
              <p:nvPr/>
            </p:nvCxnSpPr>
            <p:spPr>
              <a:xfrm flipH="1">
                <a:off x="2292968" y="2520696"/>
                <a:ext cx="709706" cy="12696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EF11065-D471-3920-9881-6434C674F6E1}"/>
                  </a:ext>
                </a:extLst>
              </p:cNvPr>
              <p:cNvCxnSpPr>
                <a:cxnSpLocks/>
                <a:stCxn id="96" idx="2"/>
                <a:endCxn id="101" idx="1"/>
              </p:cNvCxnSpPr>
              <p:nvPr/>
            </p:nvCxnSpPr>
            <p:spPr>
              <a:xfrm>
                <a:off x="3002674" y="2520696"/>
                <a:ext cx="557577" cy="129509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0040158-D042-2B7E-2996-7C5185BD6BD4}"/>
                  </a:ext>
                </a:extLst>
              </p:cNvPr>
              <p:cNvCxnSpPr>
                <a:cxnSpLocks/>
                <a:stCxn id="96" idx="2"/>
                <a:endCxn id="102" idx="0"/>
              </p:cNvCxnSpPr>
              <p:nvPr/>
            </p:nvCxnSpPr>
            <p:spPr>
              <a:xfrm>
                <a:off x="3002674" y="2520696"/>
                <a:ext cx="1308722" cy="12696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35C64F5E-6B79-59C2-3462-3FD4581AB2D2}"/>
                  </a:ext>
                </a:extLst>
              </p:cNvPr>
              <p:cNvCxnSpPr>
                <a:cxnSpLocks/>
                <a:endCxn id="100" idx="0"/>
              </p:cNvCxnSpPr>
              <p:nvPr/>
            </p:nvCxnSpPr>
            <p:spPr>
              <a:xfrm>
                <a:off x="2294714" y="2490216"/>
                <a:ext cx="706042" cy="13001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3DB9043-89CA-A9EB-6C15-F913D4F54CE8}"/>
                  </a:ext>
                </a:extLst>
              </p:cNvPr>
              <p:cNvCxnSpPr>
                <a:cxnSpLocks/>
                <a:stCxn id="97" idx="2"/>
                <a:endCxn id="101" idx="0"/>
              </p:cNvCxnSpPr>
              <p:nvPr/>
            </p:nvCxnSpPr>
            <p:spPr>
              <a:xfrm>
                <a:off x="2301240" y="2511552"/>
                <a:ext cx="1320436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D1839DF-F7E0-678A-711A-6144EAFB39BB}"/>
                  </a:ext>
                </a:extLst>
              </p:cNvPr>
              <p:cNvCxnSpPr>
                <a:cxnSpLocks/>
                <a:stCxn id="97" idx="2"/>
                <a:endCxn id="104" idx="0"/>
              </p:cNvCxnSpPr>
              <p:nvPr/>
            </p:nvCxnSpPr>
            <p:spPr>
              <a:xfrm>
                <a:off x="2301240" y="2511552"/>
                <a:ext cx="3114870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DCCD6FD-5A6B-E968-5B3A-81AA11670907}"/>
                  </a:ext>
                </a:extLst>
              </p:cNvPr>
              <p:cNvCxnSpPr>
                <a:cxnSpLocks/>
                <a:endCxn id="100" idx="0"/>
              </p:cNvCxnSpPr>
              <p:nvPr/>
            </p:nvCxnSpPr>
            <p:spPr>
              <a:xfrm flipH="1">
                <a:off x="3000756" y="2516124"/>
                <a:ext cx="612066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AE0044F-5470-68FF-7BA9-E477B1B19879}"/>
                  </a:ext>
                </a:extLst>
              </p:cNvPr>
              <p:cNvCxnSpPr>
                <a:cxnSpLocks/>
                <a:stCxn id="93" idx="2"/>
                <a:endCxn id="101" idx="0"/>
              </p:cNvCxnSpPr>
              <p:nvPr/>
            </p:nvCxnSpPr>
            <p:spPr>
              <a:xfrm>
                <a:off x="3617307" y="2516124"/>
                <a:ext cx="4369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54BE63A-A9FD-9795-2126-A1C026E6F7F4}"/>
                  </a:ext>
                </a:extLst>
              </p:cNvPr>
              <p:cNvCxnSpPr>
                <a:cxnSpLocks/>
                <a:stCxn id="94" idx="2"/>
                <a:endCxn id="103" idx="1"/>
              </p:cNvCxnSpPr>
              <p:nvPr/>
            </p:nvCxnSpPr>
            <p:spPr>
              <a:xfrm>
                <a:off x="4279392" y="2520696"/>
                <a:ext cx="561891" cy="12950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53E0A28B-3800-0AC6-5CEC-6F28B4872315}"/>
                  </a:ext>
                </a:extLst>
              </p:cNvPr>
              <p:cNvCxnSpPr>
                <a:cxnSpLocks/>
                <a:stCxn id="98" idx="2"/>
                <a:endCxn id="103" idx="7"/>
              </p:cNvCxnSpPr>
              <p:nvPr/>
            </p:nvCxnSpPr>
            <p:spPr>
              <a:xfrm>
                <a:off x="4902708" y="2545080"/>
                <a:ext cx="61425" cy="12707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1B5219C9-FFC2-A1B1-C42A-33C303FB212F}"/>
                  </a:ext>
                </a:extLst>
              </p:cNvPr>
              <p:cNvCxnSpPr>
                <a:cxnSpLocks/>
                <a:endCxn id="101" idx="7"/>
              </p:cNvCxnSpPr>
              <p:nvPr/>
            </p:nvCxnSpPr>
            <p:spPr>
              <a:xfrm flipH="1">
                <a:off x="3683101" y="2544977"/>
                <a:ext cx="1218656" cy="12708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0F83987-1BBE-E1E2-986B-06211103495F}"/>
                  </a:ext>
                </a:extLst>
              </p:cNvPr>
              <p:cNvCxnSpPr>
                <a:cxnSpLocks/>
                <a:endCxn id="104" idx="0"/>
              </p:cNvCxnSpPr>
              <p:nvPr/>
            </p:nvCxnSpPr>
            <p:spPr>
              <a:xfrm>
                <a:off x="4910558" y="2535833"/>
                <a:ext cx="505552" cy="12545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7165FFA5-A03E-8E37-881A-D5C871D24495}"/>
                  </a:ext>
                </a:extLst>
              </p:cNvPr>
              <p:cNvCxnSpPr>
                <a:cxnSpLocks/>
                <a:stCxn id="94" idx="2"/>
                <a:endCxn id="102" idx="0"/>
              </p:cNvCxnSpPr>
              <p:nvPr/>
            </p:nvCxnSpPr>
            <p:spPr>
              <a:xfrm>
                <a:off x="4279392" y="2520696"/>
                <a:ext cx="32004" cy="12696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8432593-E3FD-B121-5031-BAF306811BF0}"/>
                  </a:ext>
                </a:extLst>
              </p:cNvPr>
              <p:cNvCxnSpPr>
                <a:cxnSpLocks/>
                <a:stCxn id="94" idx="1"/>
                <a:endCxn id="100" idx="0"/>
              </p:cNvCxnSpPr>
              <p:nvPr/>
            </p:nvCxnSpPr>
            <p:spPr>
              <a:xfrm flipH="1">
                <a:off x="3000756" y="2465832"/>
                <a:ext cx="1223772" cy="13245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9CCF5A0-ED10-D19C-06BA-889060B9112A}"/>
                  </a:ext>
                </a:extLst>
              </p:cNvPr>
              <p:cNvCxnSpPr>
                <a:cxnSpLocks/>
                <a:stCxn id="95" idx="2"/>
                <a:endCxn id="104" idx="0"/>
              </p:cNvCxnSpPr>
              <p:nvPr/>
            </p:nvCxnSpPr>
            <p:spPr>
              <a:xfrm>
                <a:off x="5384106" y="2531364"/>
                <a:ext cx="32004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2FB0DF3-F05F-F7C1-EAE4-6BFCADC0E143}"/>
                  </a:ext>
                </a:extLst>
              </p:cNvPr>
              <p:cNvCxnSpPr>
                <a:cxnSpLocks/>
                <a:stCxn id="95" idx="2"/>
                <a:endCxn id="101" idx="0"/>
              </p:cNvCxnSpPr>
              <p:nvPr/>
            </p:nvCxnSpPr>
            <p:spPr>
              <a:xfrm flipH="1">
                <a:off x="3621676" y="2531364"/>
                <a:ext cx="1762430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F0E4C45-B7C4-B2C9-DA7C-71CC97C90C27}"/>
                  </a:ext>
                </a:extLst>
              </p:cNvPr>
              <p:cNvCxnSpPr>
                <a:cxnSpLocks/>
                <a:stCxn id="95" idx="2"/>
                <a:endCxn id="100" idx="7"/>
              </p:cNvCxnSpPr>
              <p:nvPr/>
            </p:nvCxnSpPr>
            <p:spPr>
              <a:xfrm flipH="1">
                <a:off x="3062181" y="2531364"/>
                <a:ext cx="2321925" cy="12844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02781A6-3680-A8EF-4258-C21EA947AF99}"/>
                </a:ext>
              </a:extLst>
            </p:cNvPr>
            <p:cNvGrpSpPr/>
            <p:nvPr/>
          </p:nvGrpSpPr>
          <p:grpSpPr>
            <a:xfrm>
              <a:off x="1577138" y="4279430"/>
              <a:ext cx="2752483" cy="1495201"/>
              <a:chOff x="2246376" y="2406396"/>
              <a:chExt cx="3256602" cy="1557685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3AD2961-7F31-F202-2D5B-E610B81E4214}"/>
                  </a:ext>
                </a:extLst>
              </p:cNvPr>
              <p:cNvSpPr/>
              <p:nvPr/>
            </p:nvSpPr>
            <p:spPr>
              <a:xfrm>
                <a:off x="3562443" y="240639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88DEC83-6F7B-F972-05C4-BE1CF7F72021}"/>
                  </a:ext>
                </a:extLst>
              </p:cNvPr>
              <p:cNvSpPr/>
              <p:nvPr/>
            </p:nvSpPr>
            <p:spPr>
              <a:xfrm>
                <a:off x="4224528" y="2410968"/>
                <a:ext cx="109728" cy="10972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9EB75E1-1086-C11A-620F-E6F3EB4A77C2}"/>
                  </a:ext>
                </a:extLst>
              </p:cNvPr>
              <p:cNvSpPr/>
              <p:nvPr/>
            </p:nvSpPr>
            <p:spPr>
              <a:xfrm>
                <a:off x="5329242" y="242163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AB17EE9-F5E4-D63E-F1A8-EAEEBCFDED00}"/>
                  </a:ext>
                </a:extLst>
              </p:cNvPr>
              <p:cNvSpPr/>
              <p:nvPr/>
            </p:nvSpPr>
            <p:spPr>
              <a:xfrm flipH="1">
                <a:off x="2246376" y="2410968"/>
                <a:ext cx="109728" cy="1005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6ECC00C-73B3-DEDB-9016-CBE1C5770CF5}"/>
                  </a:ext>
                </a:extLst>
              </p:cNvPr>
              <p:cNvSpPr/>
              <p:nvPr/>
            </p:nvSpPr>
            <p:spPr>
              <a:xfrm>
                <a:off x="4847844" y="2435352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515E3D3-3DAC-50F2-25DE-4F8DF9F5E45B}"/>
                  </a:ext>
                </a:extLst>
              </p:cNvPr>
              <p:cNvSpPr/>
              <p:nvPr/>
            </p:nvSpPr>
            <p:spPr>
              <a:xfrm>
                <a:off x="291388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9F94278-CD00-C8F1-02B9-37C561D58187}"/>
                  </a:ext>
                </a:extLst>
              </p:cNvPr>
              <p:cNvSpPr/>
              <p:nvPr/>
            </p:nvSpPr>
            <p:spPr>
              <a:xfrm>
                <a:off x="353480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1897920-7909-7CEE-715A-219858D06B1B}"/>
                  </a:ext>
                </a:extLst>
              </p:cNvPr>
              <p:cNvSpPr/>
              <p:nvPr/>
            </p:nvSpPr>
            <p:spPr>
              <a:xfrm>
                <a:off x="4224528" y="3790345"/>
                <a:ext cx="173736" cy="17373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39391A5-61CC-1D36-F3A2-7B7732909492}"/>
                  </a:ext>
                </a:extLst>
              </p:cNvPr>
              <p:cNvSpPr/>
              <p:nvPr/>
            </p:nvSpPr>
            <p:spPr>
              <a:xfrm>
                <a:off x="4815840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EA5414C-EAD5-783F-D90C-21A6D2C6612E}"/>
                  </a:ext>
                </a:extLst>
              </p:cNvPr>
              <p:cNvSpPr/>
              <p:nvPr/>
            </p:nvSpPr>
            <p:spPr>
              <a:xfrm>
                <a:off x="5329242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644DA1D-DE49-B76D-7FA9-39B744C4DA95}"/>
                  </a:ext>
                </a:extLst>
              </p:cNvPr>
              <p:cNvCxnSpPr>
                <a:cxnSpLocks/>
                <a:endCxn id="74" idx="0"/>
              </p:cNvCxnSpPr>
              <p:nvPr/>
            </p:nvCxnSpPr>
            <p:spPr>
              <a:xfrm>
                <a:off x="2294714" y="2490216"/>
                <a:ext cx="706042" cy="13001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CB40881-82CB-9B8A-700E-3706C28C2DE5}"/>
                  </a:ext>
                </a:extLst>
              </p:cNvPr>
              <p:cNvCxnSpPr>
                <a:cxnSpLocks/>
                <a:stCxn id="72" idx="2"/>
                <a:endCxn id="75" idx="0"/>
              </p:cNvCxnSpPr>
              <p:nvPr/>
            </p:nvCxnSpPr>
            <p:spPr>
              <a:xfrm>
                <a:off x="2301240" y="2511552"/>
                <a:ext cx="1320436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F8A22FB-5AE7-2E3F-3FF5-9172140068EA}"/>
                  </a:ext>
                </a:extLst>
              </p:cNvPr>
              <p:cNvCxnSpPr>
                <a:cxnSpLocks/>
                <a:stCxn id="72" idx="2"/>
                <a:endCxn id="78" idx="0"/>
              </p:cNvCxnSpPr>
              <p:nvPr/>
            </p:nvCxnSpPr>
            <p:spPr>
              <a:xfrm>
                <a:off x="2301240" y="2511552"/>
                <a:ext cx="3114870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404D144E-224C-55EB-8220-3FA72BA1A970}"/>
                  </a:ext>
                </a:extLst>
              </p:cNvPr>
              <p:cNvCxnSpPr>
                <a:cxnSpLocks/>
                <a:endCxn id="74" idx="0"/>
              </p:cNvCxnSpPr>
              <p:nvPr/>
            </p:nvCxnSpPr>
            <p:spPr>
              <a:xfrm flipH="1">
                <a:off x="3000756" y="2516124"/>
                <a:ext cx="612066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ADF090F-7F56-E579-D5AC-BD6CC6863A4C}"/>
                  </a:ext>
                </a:extLst>
              </p:cNvPr>
              <p:cNvCxnSpPr>
                <a:cxnSpLocks/>
                <a:stCxn id="69" idx="2"/>
                <a:endCxn id="75" idx="0"/>
              </p:cNvCxnSpPr>
              <p:nvPr/>
            </p:nvCxnSpPr>
            <p:spPr>
              <a:xfrm>
                <a:off x="3617307" y="2516124"/>
                <a:ext cx="4369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910EA64-893B-7F20-0A0A-F6695DA6D09C}"/>
                  </a:ext>
                </a:extLst>
              </p:cNvPr>
              <p:cNvCxnSpPr>
                <a:cxnSpLocks/>
                <a:stCxn id="70" idx="2"/>
                <a:endCxn id="77" idx="1"/>
              </p:cNvCxnSpPr>
              <p:nvPr/>
            </p:nvCxnSpPr>
            <p:spPr>
              <a:xfrm>
                <a:off x="4279392" y="2520696"/>
                <a:ext cx="561891" cy="129509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92EAEE7-2114-130D-1127-FA5A61B2C282}"/>
                  </a:ext>
                </a:extLst>
              </p:cNvPr>
              <p:cNvCxnSpPr>
                <a:cxnSpLocks/>
                <a:stCxn id="73" idx="2"/>
                <a:endCxn id="77" idx="7"/>
              </p:cNvCxnSpPr>
              <p:nvPr/>
            </p:nvCxnSpPr>
            <p:spPr>
              <a:xfrm>
                <a:off x="4902708" y="2545080"/>
                <a:ext cx="61425" cy="12707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D0EE6A8F-4304-2A57-9A09-C841C646BD24}"/>
                  </a:ext>
                </a:extLst>
              </p:cNvPr>
              <p:cNvCxnSpPr>
                <a:cxnSpLocks/>
                <a:endCxn id="75" idx="7"/>
              </p:cNvCxnSpPr>
              <p:nvPr/>
            </p:nvCxnSpPr>
            <p:spPr>
              <a:xfrm flipH="1">
                <a:off x="3683101" y="2544977"/>
                <a:ext cx="1218656" cy="12708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7D5ED80-5885-A9E5-359E-CB2B31C1C3EC}"/>
                  </a:ext>
                </a:extLst>
              </p:cNvPr>
              <p:cNvCxnSpPr>
                <a:cxnSpLocks/>
                <a:endCxn id="78" idx="0"/>
              </p:cNvCxnSpPr>
              <p:nvPr/>
            </p:nvCxnSpPr>
            <p:spPr>
              <a:xfrm>
                <a:off x="4910558" y="2535833"/>
                <a:ext cx="505552" cy="12545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DFCB38F-3ED9-F2FD-8317-FB69DB3DCD56}"/>
                  </a:ext>
                </a:extLst>
              </p:cNvPr>
              <p:cNvCxnSpPr>
                <a:cxnSpLocks/>
                <a:stCxn id="70" idx="2"/>
                <a:endCxn id="76" idx="0"/>
              </p:cNvCxnSpPr>
              <p:nvPr/>
            </p:nvCxnSpPr>
            <p:spPr>
              <a:xfrm>
                <a:off x="4279392" y="2520696"/>
                <a:ext cx="32004" cy="126964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580B4A98-395A-7640-A64E-6414E00450B0}"/>
                  </a:ext>
                </a:extLst>
              </p:cNvPr>
              <p:cNvCxnSpPr>
                <a:cxnSpLocks/>
                <a:stCxn id="70" idx="1"/>
                <a:endCxn id="74" idx="0"/>
              </p:cNvCxnSpPr>
              <p:nvPr/>
            </p:nvCxnSpPr>
            <p:spPr>
              <a:xfrm flipH="1">
                <a:off x="3000756" y="2465832"/>
                <a:ext cx="1223772" cy="13245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24EDCF3-C9C9-0607-2974-7E048AC11819}"/>
                  </a:ext>
                </a:extLst>
              </p:cNvPr>
              <p:cNvCxnSpPr>
                <a:cxnSpLocks/>
                <a:stCxn id="71" idx="2"/>
                <a:endCxn id="78" idx="0"/>
              </p:cNvCxnSpPr>
              <p:nvPr/>
            </p:nvCxnSpPr>
            <p:spPr>
              <a:xfrm>
                <a:off x="5384106" y="2531364"/>
                <a:ext cx="32004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F672536-A9C3-5E26-46A8-4B6AFC3AB8FC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 flipH="1">
                <a:off x="3621676" y="2531364"/>
                <a:ext cx="1762430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0F1887B-8A20-7D28-825F-DF04406A4D79}"/>
                  </a:ext>
                </a:extLst>
              </p:cNvPr>
              <p:cNvCxnSpPr>
                <a:cxnSpLocks/>
                <a:stCxn id="71" idx="2"/>
                <a:endCxn id="74" idx="7"/>
              </p:cNvCxnSpPr>
              <p:nvPr/>
            </p:nvCxnSpPr>
            <p:spPr>
              <a:xfrm flipH="1">
                <a:off x="3062181" y="2531364"/>
                <a:ext cx="2321925" cy="12844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88B914-34B5-B501-47C1-C32A8F8E4BCE}"/>
                </a:ext>
              </a:extLst>
            </p:cNvPr>
            <p:cNvGrpSpPr/>
            <p:nvPr/>
          </p:nvGrpSpPr>
          <p:grpSpPr>
            <a:xfrm>
              <a:off x="1440417" y="2191843"/>
              <a:ext cx="2786524" cy="1495201"/>
              <a:chOff x="2206100" y="2406396"/>
              <a:chExt cx="3296878" cy="155768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855B6B4-BD3B-D8FE-5D7C-34949701F8F3}"/>
                  </a:ext>
                </a:extLst>
              </p:cNvPr>
              <p:cNvSpPr/>
              <p:nvPr/>
            </p:nvSpPr>
            <p:spPr>
              <a:xfrm>
                <a:off x="3562443" y="240639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3454041-7946-4848-3D22-581F4A7AA291}"/>
                  </a:ext>
                </a:extLst>
              </p:cNvPr>
              <p:cNvSpPr/>
              <p:nvPr/>
            </p:nvSpPr>
            <p:spPr>
              <a:xfrm>
                <a:off x="4224528" y="2410968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2ED4B77-5FFA-B0F5-69C2-1A9BE0457150}"/>
                  </a:ext>
                </a:extLst>
              </p:cNvPr>
              <p:cNvSpPr/>
              <p:nvPr/>
            </p:nvSpPr>
            <p:spPr>
              <a:xfrm>
                <a:off x="5329242" y="242163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0DC4AA9-E92D-7EFE-F001-0A877406A149}"/>
                  </a:ext>
                </a:extLst>
              </p:cNvPr>
              <p:cNvSpPr/>
              <p:nvPr/>
            </p:nvSpPr>
            <p:spPr>
              <a:xfrm>
                <a:off x="2947810" y="2410968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DD4B368-ADA3-1545-DD9A-C269A64FAA8C}"/>
                  </a:ext>
                </a:extLst>
              </p:cNvPr>
              <p:cNvSpPr/>
              <p:nvPr/>
            </p:nvSpPr>
            <p:spPr>
              <a:xfrm flipH="1">
                <a:off x="2246376" y="2410968"/>
                <a:ext cx="109728" cy="1005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076B5AA-E588-7C8F-243B-6B6B1917A301}"/>
                  </a:ext>
                </a:extLst>
              </p:cNvPr>
              <p:cNvSpPr/>
              <p:nvPr/>
            </p:nvSpPr>
            <p:spPr>
              <a:xfrm>
                <a:off x="4847844" y="2435352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C01986A-CDE6-CE60-A706-667A26D9851F}"/>
                  </a:ext>
                </a:extLst>
              </p:cNvPr>
              <p:cNvSpPr/>
              <p:nvPr/>
            </p:nvSpPr>
            <p:spPr>
              <a:xfrm>
                <a:off x="2206100" y="3790345"/>
                <a:ext cx="173736" cy="173736"/>
              </a:xfrm>
              <a:prstGeom prst="ellipse">
                <a:avLst/>
              </a:prstGeom>
              <a:solidFill>
                <a:schemeClr val="bg1">
                  <a:alpha val="58000"/>
                </a:schemeClr>
              </a:solidFill>
              <a:ln w="158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9800852-223B-3500-CF75-D786A7875F42}"/>
                  </a:ext>
                </a:extLst>
              </p:cNvPr>
              <p:cNvSpPr/>
              <p:nvPr/>
            </p:nvSpPr>
            <p:spPr>
              <a:xfrm>
                <a:off x="291388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105FF6A-38C6-674F-82EA-235A490F7927}"/>
                  </a:ext>
                </a:extLst>
              </p:cNvPr>
              <p:cNvSpPr/>
              <p:nvPr/>
            </p:nvSpPr>
            <p:spPr>
              <a:xfrm>
                <a:off x="353480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C94718E-E3AB-C8B2-ED85-1457433F509C}"/>
                  </a:ext>
                </a:extLst>
              </p:cNvPr>
              <p:cNvSpPr/>
              <p:nvPr/>
            </p:nvSpPr>
            <p:spPr>
              <a:xfrm>
                <a:off x="422452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ADC7383-A267-3E10-C18F-F2263B615E01}"/>
                  </a:ext>
                </a:extLst>
              </p:cNvPr>
              <p:cNvSpPr/>
              <p:nvPr/>
            </p:nvSpPr>
            <p:spPr>
              <a:xfrm>
                <a:off x="4815840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0A3A2A1-4455-360E-12E9-2AB24ED5E308}"/>
                  </a:ext>
                </a:extLst>
              </p:cNvPr>
              <p:cNvSpPr/>
              <p:nvPr/>
            </p:nvSpPr>
            <p:spPr>
              <a:xfrm>
                <a:off x="5329242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68255CF-0AED-A414-05A9-A6C82A65A1B2}"/>
                  </a:ext>
                </a:extLst>
              </p:cNvPr>
              <p:cNvCxnSpPr>
                <a:cxnSpLocks/>
                <a:stCxn id="43" idx="2"/>
                <a:endCxn id="46" idx="0"/>
              </p:cNvCxnSpPr>
              <p:nvPr/>
            </p:nvCxnSpPr>
            <p:spPr>
              <a:xfrm flipH="1">
                <a:off x="2292968" y="2520696"/>
                <a:ext cx="709706" cy="12696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D482B10-080F-8A72-506F-7440327ED85E}"/>
                  </a:ext>
                </a:extLst>
              </p:cNvPr>
              <p:cNvCxnSpPr>
                <a:cxnSpLocks/>
                <a:stCxn id="43" idx="2"/>
                <a:endCxn id="48" idx="1"/>
              </p:cNvCxnSpPr>
              <p:nvPr/>
            </p:nvCxnSpPr>
            <p:spPr>
              <a:xfrm>
                <a:off x="3002674" y="2520696"/>
                <a:ext cx="557577" cy="12950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BE7CF78-314A-8EAE-5F67-41AD03B13ACE}"/>
                  </a:ext>
                </a:extLst>
              </p:cNvPr>
              <p:cNvCxnSpPr>
                <a:cxnSpLocks/>
                <a:stCxn id="43" idx="2"/>
                <a:endCxn id="49" idx="0"/>
              </p:cNvCxnSpPr>
              <p:nvPr/>
            </p:nvCxnSpPr>
            <p:spPr>
              <a:xfrm>
                <a:off x="3002674" y="2520696"/>
                <a:ext cx="1308722" cy="12696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188F245-3441-3F9D-D143-F2D1A0BBDB3A}"/>
                  </a:ext>
                </a:extLst>
              </p:cNvPr>
              <p:cNvCxnSpPr>
                <a:cxnSpLocks/>
                <a:endCxn id="47" idx="0"/>
              </p:cNvCxnSpPr>
              <p:nvPr/>
            </p:nvCxnSpPr>
            <p:spPr>
              <a:xfrm>
                <a:off x="2294714" y="2490216"/>
                <a:ext cx="706042" cy="13001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F28AA1E-22D0-0593-E22B-E7B419006C08}"/>
                  </a:ext>
                </a:extLst>
              </p:cNvPr>
              <p:cNvCxnSpPr>
                <a:cxnSpLocks/>
                <a:stCxn id="44" idx="2"/>
                <a:endCxn id="48" idx="0"/>
              </p:cNvCxnSpPr>
              <p:nvPr/>
            </p:nvCxnSpPr>
            <p:spPr>
              <a:xfrm>
                <a:off x="2301240" y="2511552"/>
                <a:ext cx="1320436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69BEF99-FFE9-A5D2-623E-B32043813CA6}"/>
                  </a:ext>
                </a:extLst>
              </p:cNvPr>
              <p:cNvCxnSpPr>
                <a:cxnSpLocks/>
                <a:stCxn id="44" idx="2"/>
                <a:endCxn id="51" idx="0"/>
              </p:cNvCxnSpPr>
              <p:nvPr/>
            </p:nvCxnSpPr>
            <p:spPr>
              <a:xfrm>
                <a:off x="2301240" y="2511552"/>
                <a:ext cx="3114870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C2895BD-008A-B8DC-5B2B-10ACC832C20C}"/>
                  </a:ext>
                </a:extLst>
              </p:cNvPr>
              <p:cNvCxnSpPr>
                <a:cxnSpLocks/>
                <a:endCxn id="47" idx="0"/>
              </p:cNvCxnSpPr>
              <p:nvPr/>
            </p:nvCxnSpPr>
            <p:spPr>
              <a:xfrm flipH="1">
                <a:off x="3000756" y="2516124"/>
                <a:ext cx="612066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495F940-D47F-203B-5987-838D2ADD1424}"/>
                  </a:ext>
                </a:extLst>
              </p:cNvPr>
              <p:cNvCxnSpPr>
                <a:cxnSpLocks/>
                <a:stCxn id="40" idx="2"/>
                <a:endCxn id="48" idx="0"/>
              </p:cNvCxnSpPr>
              <p:nvPr/>
            </p:nvCxnSpPr>
            <p:spPr>
              <a:xfrm>
                <a:off x="3617307" y="2516124"/>
                <a:ext cx="4369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44C6918-4048-AD78-7D04-C016FA26B7A3}"/>
                  </a:ext>
                </a:extLst>
              </p:cNvPr>
              <p:cNvCxnSpPr>
                <a:cxnSpLocks/>
                <a:stCxn id="41" idx="2"/>
                <a:endCxn id="50" idx="1"/>
              </p:cNvCxnSpPr>
              <p:nvPr/>
            </p:nvCxnSpPr>
            <p:spPr>
              <a:xfrm>
                <a:off x="4279392" y="2520696"/>
                <a:ext cx="561891" cy="12950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ED7211A-231B-C6BE-94F4-00B7DE77DF4A}"/>
                  </a:ext>
                </a:extLst>
              </p:cNvPr>
              <p:cNvCxnSpPr>
                <a:cxnSpLocks/>
                <a:stCxn id="45" idx="2"/>
                <a:endCxn id="50" idx="7"/>
              </p:cNvCxnSpPr>
              <p:nvPr/>
            </p:nvCxnSpPr>
            <p:spPr>
              <a:xfrm>
                <a:off x="4902708" y="2545080"/>
                <a:ext cx="61425" cy="127070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0F9F82E-9373-A22D-0D22-39F87FBDA00A}"/>
                  </a:ext>
                </a:extLst>
              </p:cNvPr>
              <p:cNvCxnSpPr>
                <a:cxnSpLocks/>
                <a:endCxn id="48" idx="7"/>
              </p:cNvCxnSpPr>
              <p:nvPr/>
            </p:nvCxnSpPr>
            <p:spPr>
              <a:xfrm flipH="1">
                <a:off x="3683101" y="2544977"/>
                <a:ext cx="1218656" cy="12708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BF69E4B-7741-CBFE-7043-EFA433FA7AF6}"/>
                  </a:ext>
                </a:extLst>
              </p:cNvPr>
              <p:cNvCxnSpPr>
                <a:cxnSpLocks/>
                <a:endCxn id="51" idx="0"/>
              </p:cNvCxnSpPr>
              <p:nvPr/>
            </p:nvCxnSpPr>
            <p:spPr>
              <a:xfrm>
                <a:off x="4910558" y="2535833"/>
                <a:ext cx="505552" cy="12545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35D1E84-4CC7-5BDC-B6FE-BB57341BCDB6}"/>
                  </a:ext>
                </a:extLst>
              </p:cNvPr>
              <p:cNvCxnSpPr>
                <a:cxnSpLocks/>
                <a:stCxn id="41" idx="2"/>
                <a:endCxn id="49" idx="0"/>
              </p:cNvCxnSpPr>
              <p:nvPr/>
            </p:nvCxnSpPr>
            <p:spPr>
              <a:xfrm>
                <a:off x="4279392" y="2520696"/>
                <a:ext cx="32004" cy="12696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CD1FC32-C0F1-CA80-0612-19E57D8833FB}"/>
                  </a:ext>
                </a:extLst>
              </p:cNvPr>
              <p:cNvCxnSpPr>
                <a:cxnSpLocks/>
                <a:stCxn id="41" idx="1"/>
                <a:endCxn id="47" idx="0"/>
              </p:cNvCxnSpPr>
              <p:nvPr/>
            </p:nvCxnSpPr>
            <p:spPr>
              <a:xfrm flipH="1">
                <a:off x="3000756" y="2465832"/>
                <a:ext cx="1223772" cy="13245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24CD91A-B59E-E07D-6B13-F9E757898B02}"/>
                  </a:ext>
                </a:extLst>
              </p:cNvPr>
              <p:cNvCxnSpPr>
                <a:cxnSpLocks/>
                <a:stCxn id="42" idx="2"/>
                <a:endCxn id="51" idx="0"/>
              </p:cNvCxnSpPr>
              <p:nvPr/>
            </p:nvCxnSpPr>
            <p:spPr>
              <a:xfrm>
                <a:off x="5384106" y="2531364"/>
                <a:ext cx="32004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5AD5B2E-FEED-1502-A3FD-F6DDDBD66A30}"/>
                  </a:ext>
                </a:extLst>
              </p:cNvPr>
              <p:cNvCxnSpPr>
                <a:cxnSpLocks/>
                <a:stCxn id="42" idx="2"/>
                <a:endCxn id="48" idx="0"/>
              </p:cNvCxnSpPr>
              <p:nvPr/>
            </p:nvCxnSpPr>
            <p:spPr>
              <a:xfrm flipH="1">
                <a:off x="3621676" y="2531364"/>
                <a:ext cx="1762430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8A2EE96-303E-913C-7FE3-B06466E28F13}"/>
                  </a:ext>
                </a:extLst>
              </p:cNvPr>
              <p:cNvCxnSpPr>
                <a:cxnSpLocks/>
                <a:stCxn id="42" idx="2"/>
                <a:endCxn id="47" idx="7"/>
              </p:cNvCxnSpPr>
              <p:nvPr/>
            </p:nvCxnSpPr>
            <p:spPr>
              <a:xfrm flipH="1">
                <a:off x="3062181" y="2531364"/>
                <a:ext cx="2321925" cy="12844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EE4ECD5-ED24-9EF4-1248-F7D9409842EC}"/>
                </a:ext>
              </a:extLst>
            </p:cNvPr>
            <p:cNvGrpSpPr/>
            <p:nvPr/>
          </p:nvGrpSpPr>
          <p:grpSpPr>
            <a:xfrm>
              <a:off x="6399197" y="4234455"/>
              <a:ext cx="2752483" cy="1495201"/>
              <a:chOff x="2246376" y="2406396"/>
              <a:chExt cx="3256602" cy="155768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C96EE10-2047-1BC2-88BE-42290DF0F24F}"/>
                  </a:ext>
                </a:extLst>
              </p:cNvPr>
              <p:cNvSpPr/>
              <p:nvPr/>
            </p:nvSpPr>
            <p:spPr>
              <a:xfrm>
                <a:off x="3562443" y="240639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62C419A-C6C2-FE87-F558-919761D45FA1}"/>
                  </a:ext>
                </a:extLst>
              </p:cNvPr>
              <p:cNvSpPr/>
              <p:nvPr/>
            </p:nvSpPr>
            <p:spPr>
              <a:xfrm>
                <a:off x="5329242" y="2421636"/>
                <a:ext cx="109728" cy="1097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75725D-58FA-6CE8-3212-9439774E364D}"/>
                  </a:ext>
                </a:extLst>
              </p:cNvPr>
              <p:cNvSpPr/>
              <p:nvPr/>
            </p:nvSpPr>
            <p:spPr>
              <a:xfrm flipH="1">
                <a:off x="2246376" y="2410968"/>
                <a:ext cx="109728" cy="1005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D2E9261-7F0A-CD8F-9B96-A3D9767E7B5B}"/>
                  </a:ext>
                </a:extLst>
              </p:cNvPr>
              <p:cNvSpPr/>
              <p:nvPr/>
            </p:nvSpPr>
            <p:spPr>
              <a:xfrm>
                <a:off x="4847844" y="2435352"/>
                <a:ext cx="109728" cy="10972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21FC239-E26E-C2E9-3877-C9E31363DC12}"/>
                  </a:ext>
                </a:extLst>
              </p:cNvPr>
              <p:cNvSpPr/>
              <p:nvPr/>
            </p:nvSpPr>
            <p:spPr>
              <a:xfrm>
                <a:off x="291388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60974B7-FA6B-1E93-DBB3-CA8740A9C769}"/>
                  </a:ext>
                </a:extLst>
              </p:cNvPr>
              <p:cNvSpPr/>
              <p:nvPr/>
            </p:nvSpPr>
            <p:spPr>
              <a:xfrm>
                <a:off x="3534808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34B9794-3629-A14F-2034-78D565376E1A}"/>
                  </a:ext>
                </a:extLst>
              </p:cNvPr>
              <p:cNvSpPr/>
              <p:nvPr/>
            </p:nvSpPr>
            <p:spPr>
              <a:xfrm>
                <a:off x="4815840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E29DD8B-5CE2-3F3F-AB72-AB0780199202}"/>
                  </a:ext>
                </a:extLst>
              </p:cNvPr>
              <p:cNvSpPr/>
              <p:nvPr/>
            </p:nvSpPr>
            <p:spPr>
              <a:xfrm>
                <a:off x="5329242" y="3790345"/>
                <a:ext cx="173736" cy="17373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5924927-BC38-85D0-43DC-13EF5A84F583}"/>
                  </a:ext>
                </a:extLst>
              </p:cNvPr>
              <p:cNvCxnSpPr>
                <a:cxnSpLocks/>
                <a:endCxn id="25" idx="0"/>
              </p:cNvCxnSpPr>
              <p:nvPr/>
            </p:nvCxnSpPr>
            <p:spPr>
              <a:xfrm>
                <a:off x="2294714" y="2490216"/>
                <a:ext cx="706042" cy="13001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0B8DCD2-9333-7F7D-43F4-FC309FA288A2}"/>
                  </a:ext>
                </a:extLst>
              </p:cNvPr>
              <p:cNvCxnSpPr>
                <a:cxnSpLocks/>
                <a:stCxn id="23" idx="2"/>
                <a:endCxn id="26" idx="0"/>
              </p:cNvCxnSpPr>
              <p:nvPr/>
            </p:nvCxnSpPr>
            <p:spPr>
              <a:xfrm>
                <a:off x="2301240" y="2511552"/>
                <a:ext cx="1320436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91B8506-3E78-B126-9F11-67054EAED667}"/>
                  </a:ext>
                </a:extLst>
              </p:cNvPr>
              <p:cNvCxnSpPr>
                <a:cxnSpLocks/>
                <a:stCxn id="23" idx="2"/>
                <a:endCxn id="28" idx="0"/>
              </p:cNvCxnSpPr>
              <p:nvPr/>
            </p:nvCxnSpPr>
            <p:spPr>
              <a:xfrm>
                <a:off x="2301240" y="2511552"/>
                <a:ext cx="3114870" cy="12787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92AAAA5-5C47-C69A-1105-D3F51761AD44}"/>
                  </a:ext>
                </a:extLst>
              </p:cNvPr>
              <p:cNvCxnSpPr>
                <a:cxnSpLocks/>
                <a:endCxn id="25" idx="0"/>
              </p:cNvCxnSpPr>
              <p:nvPr/>
            </p:nvCxnSpPr>
            <p:spPr>
              <a:xfrm flipH="1">
                <a:off x="3000756" y="2516124"/>
                <a:ext cx="612066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B2E4E19-F701-E511-845E-14D949831D4F}"/>
                  </a:ext>
                </a:extLst>
              </p:cNvPr>
              <p:cNvCxnSpPr>
                <a:cxnSpLocks/>
                <a:stCxn id="21" idx="2"/>
                <a:endCxn id="26" idx="0"/>
              </p:cNvCxnSpPr>
              <p:nvPr/>
            </p:nvCxnSpPr>
            <p:spPr>
              <a:xfrm>
                <a:off x="3617307" y="2516124"/>
                <a:ext cx="4369" cy="12742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C154256-0CC0-F7F1-1E81-A60B73D6DC53}"/>
                  </a:ext>
                </a:extLst>
              </p:cNvPr>
              <p:cNvCxnSpPr>
                <a:cxnSpLocks/>
                <a:stCxn id="24" idx="2"/>
                <a:endCxn id="27" idx="7"/>
              </p:cNvCxnSpPr>
              <p:nvPr/>
            </p:nvCxnSpPr>
            <p:spPr>
              <a:xfrm>
                <a:off x="4902708" y="2545080"/>
                <a:ext cx="61425" cy="12707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A32462C-6492-BF74-DD34-21BBEC817F3C}"/>
                  </a:ext>
                </a:extLst>
              </p:cNvPr>
              <p:cNvCxnSpPr>
                <a:cxnSpLocks/>
                <a:endCxn id="26" idx="7"/>
              </p:cNvCxnSpPr>
              <p:nvPr/>
            </p:nvCxnSpPr>
            <p:spPr>
              <a:xfrm flipH="1">
                <a:off x="3683101" y="2544977"/>
                <a:ext cx="1218656" cy="12708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D09335B-70F9-8E2D-7C05-1F96FAC0C2D1}"/>
                  </a:ext>
                </a:extLst>
              </p:cNvPr>
              <p:cNvCxnSpPr>
                <a:cxnSpLocks/>
                <a:endCxn id="28" idx="0"/>
              </p:cNvCxnSpPr>
              <p:nvPr/>
            </p:nvCxnSpPr>
            <p:spPr>
              <a:xfrm>
                <a:off x="4910558" y="2535833"/>
                <a:ext cx="505552" cy="125451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E34DB10-BEB5-29FD-1BBF-9124FD2D4B56}"/>
                  </a:ext>
                </a:extLst>
              </p:cNvPr>
              <p:cNvCxnSpPr>
                <a:cxnSpLocks/>
                <a:stCxn id="22" idx="2"/>
                <a:endCxn id="28" idx="0"/>
              </p:cNvCxnSpPr>
              <p:nvPr/>
            </p:nvCxnSpPr>
            <p:spPr>
              <a:xfrm>
                <a:off x="5384106" y="2531364"/>
                <a:ext cx="32004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3BC44ED-9B4A-7589-276C-0BD12AC2B6F0}"/>
                  </a:ext>
                </a:extLst>
              </p:cNvPr>
              <p:cNvCxnSpPr>
                <a:cxnSpLocks/>
                <a:stCxn id="22" idx="2"/>
                <a:endCxn id="26" idx="0"/>
              </p:cNvCxnSpPr>
              <p:nvPr/>
            </p:nvCxnSpPr>
            <p:spPr>
              <a:xfrm flipH="1">
                <a:off x="3621676" y="2531364"/>
                <a:ext cx="1762430" cy="125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C66E4D2-ED6B-FDA0-AB02-7F6BC4DFA7D7}"/>
                  </a:ext>
                </a:extLst>
              </p:cNvPr>
              <p:cNvCxnSpPr>
                <a:cxnSpLocks/>
                <a:stCxn id="22" idx="2"/>
                <a:endCxn id="25" idx="7"/>
              </p:cNvCxnSpPr>
              <p:nvPr/>
            </p:nvCxnSpPr>
            <p:spPr>
              <a:xfrm flipH="1">
                <a:off x="3062181" y="2531364"/>
                <a:ext cx="2321925" cy="12844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CD13DA-3569-550C-F00B-B9BBEAC0EE85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7572701" y="4364487"/>
              <a:ext cx="1019714" cy="12228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DAB0D2-6E76-F5FE-BBCA-84EBD4459D16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2604700" y="2274619"/>
              <a:ext cx="1062976" cy="12700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46AB97-F2E7-84B7-6E38-7207FE5680BA}"/>
                </a:ext>
              </a:extLst>
            </p:cNvPr>
            <p:cNvCxnSpPr>
              <a:cxnSpLocks/>
              <a:endCxn id="103" idx="0"/>
            </p:cNvCxnSpPr>
            <p:nvPr/>
          </p:nvCxnSpPr>
          <p:spPr>
            <a:xfrm>
              <a:off x="7548990" y="2283815"/>
              <a:ext cx="1079807" cy="12198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882A6B-789E-B906-8D1C-D5EC127B2BEA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>
              <a:off x="2722325" y="4362852"/>
              <a:ext cx="1048031" cy="12694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1FB80A-1FC3-08F6-8EF2-487D83045398}"/>
                </a:ext>
              </a:extLst>
            </p:cNvPr>
            <p:cNvSpPr txBox="1"/>
            <p:nvPr/>
          </p:nvSpPr>
          <p:spPr>
            <a:xfrm>
              <a:off x="4379976" y="303580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7D87BD-B3A2-8FCF-E32D-124EE7D8275F}"/>
                </a:ext>
              </a:extLst>
            </p:cNvPr>
            <p:cNvCxnSpPr/>
            <p:nvPr/>
          </p:nvCxnSpPr>
          <p:spPr>
            <a:xfrm>
              <a:off x="4564707" y="2934782"/>
              <a:ext cx="142461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24C369E-04F3-2994-4C18-D6F5F6E7DB79}"/>
                </a:ext>
              </a:extLst>
            </p:cNvPr>
            <p:cNvCxnSpPr/>
            <p:nvPr/>
          </p:nvCxnSpPr>
          <p:spPr>
            <a:xfrm>
              <a:off x="4671387" y="4898835"/>
              <a:ext cx="142461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2416F0E-8FBF-D09A-5421-F0EBCE72D5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2341" y="3220474"/>
              <a:ext cx="1694807" cy="146125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1798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9292-6C6F-551D-E200-0D102DFC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12" y="828301"/>
            <a:ext cx="5303654" cy="2390386"/>
          </a:xfrm>
        </p:spPr>
        <p:txBody>
          <a:bodyPr anchor="t">
            <a:normAutofit/>
          </a:bodyPr>
          <a:lstStyle/>
          <a:p>
            <a:r>
              <a:rPr lang="en-US" dirty="0"/>
              <a:t>End of First Class!</a:t>
            </a:r>
          </a:p>
        </p:txBody>
      </p:sp>
      <p:pic>
        <p:nvPicPr>
          <p:cNvPr id="7" name="Content Placeholder 7" descr="A diagram of different sizes of circles&#10;&#10;Description automatically generated">
            <a:extLst>
              <a:ext uri="{FF2B5EF4-FFF2-40B4-BE49-F238E27FC236}">
                <a16:creationId xmlns:a16="http://schemas.microsoft.com/office/drawing/2014/main" id="{5B2B0BAA-AC73-8A8D-BD65-719E25F9A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872" y="543200"/>
            <a:ext cx="4291720" cy="11373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4A03-D745-7AA3-F76D-94A5722F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23494"/>
            <a:ext cx="9830735" cy="4834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Sign up today for:</a:t>
            </a:r>
          </a:p>
          <a:p>
            <a:pPr lvl="1"/>
            <a:r>
              <a:rPr lang="en-US" sz="2800" dirty="0"/>
              <a:t>Scribing (2 lectures)</a:t>
            </a:r>
          </a:p>
          <a:p>
            <a:pPr lvl="1"/>
            <a:r>
              <a:rPr lang="en-US" sz="2800" dirty="0"/>
              <a:t>Short 1-1 meeting on Jan 26 or 31 (optional)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Next class (Jan 25): free energies, 1</a:t>
            </a:r>
            <a:r>
              <a:rPr lang="en-US" sz="2800" baseline="30000" dirty="0"/>
              <a:t>st</a:t>
            </a:r>
            <a:r>
              <a:rPr lang="en-US" sz="2800" dirty="0"/>
              <a:t> and 2</a:t>
            </a:r>
            <a:r>
              <a:rPr lang="en-US" sz="2800" baseline="30000" dirty="0"/>
              <a:t>nd</a:t>
            </a:r>
            <a:r>
              <a:rPr lang="en-US" sz="2800" dirty="0"/>
              <a:t> moments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49B0F-6159-5624-EE22-8B74D64D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DBF6-E502-B185-CB0F-6DA79298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0D4C3-AEF0-AC3C-6F77-510A9944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  <p:pic>
        <p:nvPicPr>
          <p:cNvPr id="8" name="Content Placeholder 7" descr="A diagram of different sizes of circles&#10;&#10;Description automatically generated">
            <a:extLst>
              <a:ext uri="{FF2B5EF4-FFF2-40B4-BE49-F238E27FC236}">
                <a16:creationId xmlns:a16="http://schemas.microsoft.com/office/drawing/2014/main" id="{AB998AF3-2154-1C5C-83A2-5E97B43ED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935" y="7484540"/>
            <a:ext cx="4291720" cy="1137305"/>
          </a:xfrm>
          <a:prstGeom prst="rect">
            <a:avLst/>
          </a:prstGeom>
        </p:spPr>
      </p:pic>
      <p:pic>
        <p:nvPicPr>
          <p:cNvPr id="9" name="Content Placeholder 7" descr="A diagram of different sizes of circles&#10;&#10;Description automatically generated">
            <a:extLst>
              <a:ext uri="{FF2B5EF4-FFF2-40B4-BE49-F238E27FC236}">
                <a16:creationId xmlns:a16="http://schemas.microsoft.com/office/drawing/2014/main" id="{794757A0-DD25-AF5A-A948-6E8E42872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167" y="7599983"/>
            <a:ext cx="4291720" cy="1137305"/>
          </a:xfrm>
          <a:prstGeom prst="rect">
            <a:avLst/>
          </a:prstGeom>
        </p:spPr>
      </p:pic>
      <p:pic>
        <p:nvPicPr>
          <p:cNvPr id="10" name="Content Placeholder 7" descr="A diagram of different sizes of circles&#10;&#10;Description automatically generated">
            <a:extLst>
              <a:ext uri="{FF2B5EF4-FFF2-40B4-BE49-F238E27FC236}">
                <a16:creationId xmlns:a16="http://schemas.microsoft.com/office/drawing/2014/main" id="{FF6EE911-3171-9AE6-52B1-FE888FA41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019" y="7740539"/>
            <a:ext cx="4291720" cy="1137305"/>
          </a:xfrm>
          <a:prstGeom prst="rect">
            <a:avLst/>
          </a:prstGeom>
        </p:spPr>
      </p:pic>
      <p:pic>
        <p:nvPicPr>
          <p:cNvPr id="11" name="Content Placeholder 7" descr="A diagram of different sizes of circles&#10;&#10;Description automatically generated">
            <a:extLst>
              <a:ext uri="{FF2B5EF4-FFF2-40B4-BE49-F238E27FC236}">
                <a16:creationId xmlns:a16="http://schemas.microsoft.com/office/drawing/2014/main" id="{A1C95CA1-7B28-D7F6-0676-2AEEEC76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992" y="7484539"/>
            <a:ext cx="4291720" cy="11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351E-2F80-757B-C0D5-5033DAFE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B6A2B-F130-E173-3A42-3C8A7D97F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903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60%: Problem sets (3)</a:t>
            </a:r>
          </a:p>
          <a:p>
            <a:pPr marL="0" indent="0">
              <a:buNone/>
            </a:pPr>
            <a:r>
              <a:rPr lang="en-US" sz="3200" dirty="0"/>
              <a:t>5%: Lecture scribing (2)</a:t>
            </a:r>
          </a:p>
          <a:p>
            <a:pPr marL="0" indent="0">
              <a:buNone/>
            </a:pPr>
            <a:r>
              <a:rPr lang="en-US" sz="3200" dirty="0"/>
              <a:t>35%: Project (1)</a:t>
            </a:r>
          </a:p>
          <a:p>
            <a:pPr marL="0" indent="0">
              <a:buNone/>
            </a:pPr>
            <a:r>
              <a:rPr lang="en-US" sz="3200" dirty="0"/>
              <a:t>0%: Exams (0)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073E9-29E8-6036-40BA-AEA2AB5A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55BCC-57D4-848C-77A3-12007EB6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A4D56-DEAE-C247-F958-19081A34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2899-5106-1560-A84F-9A18A864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5F620-0D67-F015-D879-C40EC0124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823705" cy="3643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Three assignments, all due before spring break</a:t>
            </a:r>
          </a:p>
          <a:p>
            <a:pPr lvl="1"/>
            <a:r>
              <a:rPr lang="en-US" sz="2800" dirty="0"/>
              <a:t>HW1: solve 2/4 problems, due Feb 9</a:t>
            </a:r>
          </a:p>
          <a:p>
            <a:pPr lvl="1"/>
            <a:r>
              <a:rPr lang="en-US" sz="2800" dirty="0"/>
              <a:t>Extra credit: do more problems, e.g. ”extra credit problems” </a:t>
            </a:r>
          </a:p>
          <a:p>
            <a:pPr lvl="1"/>
            <a:r>
              <a:rPr lang="en-US" sz="2800" dirty="0"/>
              <a:t>Course survey at the end</a:t>
            </a:r>
          </a:p>
          <a:p>
            <a:pPr lvl="1"/>
            <a:r>
              <a:rPr lang="en-US" sz="2800" dirty="0"/>
              <a:t>1 late day for the semester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6D2F-B12C-4B41-F833-05759382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D27A2-863A-D17F-033F-B7ADAE9D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5E4A6-FAE3-2586-AE5D-9EFFE47A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4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00C3-7970-A37A-29D7-612ECA0B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Scribing Signups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A2990-8E6E-7440-540F-2BBF031FB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4031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Scribe two lectures</a:t>
            </a:r>
          </a:p>
          <a:p>
            <a:pPr marL="0" indent="0">
              <a:buNone/>
            </a:pPr>
            <a:r>
              <a:rPr lang="en-US" sz="2400" dirty="0"/>
              <a:t>	Sign up sheet will be sent out this afternoon</a:t>
            </a:r>
          </a:p>
          <a:p>
            <a:pPr marL="0" indent="0">
              <a:buNone/>
            </a:pPr>
            <a:r>
              <a:rPr lang="en-US" sz="2400" dirty="0"/>
              <a:t>	First-come first serve, but schedule subject to change</a:t>
            </a:r>
          </a:p>
          <a:p>
            <a:pPr marL="0" indent="0">
              <a:buNone/>
            </a:pPr>
            <a:r>
              <a:rPr lang="en-US" sz="2400" dirty="0"/>
              <a:t>	Sign up for unclaimed days unless all are taken</a:t>
            </a:r>
          </a:p>
          <a:p>
            <a:pPr marL="0" indent="0">
              <a:buNone/>
            </a:pPr>
            <a:r>
              <a:rPr lang="en-US" sz="2400" dirty="0"/>
              <a:t>Email notes to </a:t>
            </a:r>
            <a:r>
              <a:rPr lang="en-US" sz="2400" dirty="0" err="1"/>
              <a:t>Yufan</a:t>
            </a:r>
            <a:r>
              <a:rPr lang="en-US" sz="2400" dirty="0"/>
              <a:t>/me by the next morning</a:t>
            </a:r>
          </a:p>
          <a:p>
            <a:pPr marL="0" indent="0">
              <a:buNone/>
            </a:pPr>
            <a:r>
              <a:rPr lang="en-US" sz="2400" dirty="0"/>
              <a:t>Latex template is on the course website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82F47-3EF8-4400-4327-27DF27B4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71EA6-CBEF-97FF-FB80-38EA1A00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71DD5-99E6-38F0-99A5-F1411FD8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4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9603-1E31-3E83-3971-35B77130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9B285-FEF4-6F40-FF66-B52BCE2C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811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Students will present their projects at the end of the term. Main options:</a:t>
            </a:r>
          </a:p>
          <a:p>
            <a:pPr lvl="1"/>
            <a:r>
              <a:rPr lang="en-US" sz="2200" dirty="0"/>
              <a:t>Write a survey of 1 or more papers</a:t>
            </a:r>
          </a:p>
          <a:p>
            <a:pPr lvl="1"/>
            <a:r>
              <a:rPr lang="en-US" sz="2200" dirty="0"/>
              <a:t>Conduct original research</a:t>
            </a:r>
          </a:p>
          <a:p>
            <a:pPr marL="0" indent="0">
              <a:buNone/>
            </a:pPr>
            <a:r>
              <a:rPr lang="en-US" sz="2400" dirty="0"/>
              <a:t>List of suggested topics will be posted soon.</a:t>
            </a:r>
          </a:p>
          <a:p>
            <a:pPr lvl="1"/>
            <a:r>
              <a:rPr lang="en-US" sz="2200" dirty="0"/>
              <a:t>Other topics are permitted, just let us know.</a:t>
            </a:r>
          </a:p>
          <a:p>
            <a:pPr marL="0" indent="0">
              <a:buNone/>
            </a:pPr>
            <a:r>
              <a:rPr lang="en-US" sz="2400" dirty="0"/>
              <a:t>Work in groups of 1-3. Choose a topic by end of February.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E40A7-7788-8000-1836-2314AA8F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1BEA6-1B2D-23BA-64EC-1D8F1DEA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2C9B-1A33-D74A-DD46-430455DC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9137-53FA-4ECD-B86E-6F024CAC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ADB96-F75A-7A92-4CD2-F135A969E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2108595"/>
            <a:ext cx="9736822" cy="380757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Required</a:t>
            </a:r>
            <a:r>
              <a:rPr lang="en-US" sz="3200" dirty="0"/>
              <a:t>: STAT 210, or a similar probability course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Helpful</a:t>
            </a:r>
            <a:r>
              <a:rPr lang="en-US" sz="2400" dirty="0"/>
              <a:t>: concentration inequalities, high-dimensional probability, STAT 212 …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Some references are listed on the course website </a:t>
            </a:r>
          </a:p>
          <a:p>
            <a:pPr marL="0" indent="0">
              <a:buNone/>
            </a:pPr>
            <a:r>
              <a:rPr lang="en-US" sz="2000" dirty="0"/>
              <a:t>	Feel free to ask me if you are unsure</a:t>
            </a:r>
          </a:p>
          <a:p>
            <a:pPr marL="0" indent="0">
              <a:buNone/>
            </a:pPr>
            <a:r>
              <a:rPr lang="en-US" sz="2400" b="1" dirty="0"/>
              <a:t>Complementary </a:t>
            </a:r>
            <a:r>
              <a:rPr lang="en-US" sz="2400" dirty="0"/>
              <a:t>to STAT 217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F11DE-CCDC-1D6E-1F07-71EAD344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CB45A-9574-0910-B767-43BD1FD1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FB8D1-20F9-8FC2-AAF3-D42C1C10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0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383A-590B-981A-3F73-B0067DE7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7F7C7-B0B3-482C-3D4E-A4FB41197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849443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8885D7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1. Course Logistics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885D7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000" b="1" dirty="0">
                <a:solidFill>
                  <a:srgbClr val="8885D7"/>
                </a:solidFill>
                <a:latin typeface="Univers Condensed"/>
              </a:rPr>
              <a:t>2</a:t>
            </a:r>
            <a:r>
              <a:rPr lang="en-US" sz="3000" dirty="0">
                <a:solidFill>
                  <a:srgbClr val="8885D7"/>
                </a:solidFill>
                <a:latin typeface="Univers Condensed"/>
              </a:rPr>
              <a:t>.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885D7"/>
                </a:solidFill>
                <a:effectLst/>
                <a:uLnTx/>
                <a:uFillTx/>
                <a:latin typeface="Univers Condensed"/>
                <a:ea typeface="+mn-ea"/>
                <a:cs typeface="+mn-cs"/>
              </a:rPr>
              <a:t>Overview of Random Landscapes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8885D7"/>
                </a:solidFill>
                <a:latin typeface="Univers Condensed"/>
              </a:rPr>
              <a:t>	</a:t>
            </a:r>
            <a:r>
              <a:rPr lang="en-US" sz="2200" dirty="0">
                <a:solidFill>
                  <a:srgbClr val="8885D7"/>
                </a:solidFill>
                <a:latin typeface="Univers Condensed"/>
              </a:rPr>
              <a:t>Random k-SAT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dirty="0">
                <a:solidFill>
                  <a:srgbClr val="8885D7"/>
                </a:solidFill>
                <a:latin typeface="Univers Condensed"/>
              </a:rPr>
              <a:t>	Random Perceptron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dirty="0">
                <a:solidFill>
                  <a:srgbClr val="8885D7"/>
                </a:solidFill>
                <a:latin typeface="Univers Condensed"/>
              </a:rPr>
              <a:t>	Spin glasses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dirty="0">
                <a:solidFill>
                  <a:srgbClr val="8885D7"/>
                </a:solidFill>
                <a:latin typeface="Univers Condensed"/>
              </a:rPr>
              <a:t>	Tensor PCA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8885D7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363A0-04FD-B354-96AF-796004E0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5EA5C-B424-DB80-1FAA-FB76B775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03535-8514-E0D9-1E2A-D1E6057D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0861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31669</TotalTime>
  <Words>2419</Words>
  <Application>Microsoft Macintosh PowerPoint</Application>
  <PresentationFormat>Widescreen</PresentationFormat>
  <Paragraphs>351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Elephant</vt:lpstr>
      <vt:lpstr>Univers Condensed</vt:lpstr>
      <vt:lpstr>MemoVTI</vt:lpstr>
      <vt:lpstr>PowerPoint Presentation</vt:lpstr>
      <vt:lpstr>Today’s Plan</vt:lpstr>
      <vt:lpstr>Course Staff and Meeting Times</vt:lpstr>
      <vt:lpstr>Coursework</vt:lpstr>
      <vt:lpstr>Problem Sets</vt:lpstr>
      <vt:lpstr>Scribing Signups</vt:lpstr>
      <vt:lpstr>Course Project</vt:lpstr>
      <vt:lpstr>Pre-Requisites</vt:lpstr>
      <vt:lpstr>Today’s Plan</vt:lpstr>
      <vt:lpstr>k-SAT</vt:lpstr>
      <vt:lpstr>Random k-SAT</vt:lpstr>
      <vt:lpstr>Solution Space of Random k-SAT</vt:lpstr>
      <vt:lpstr>Predicted Phases of Random k-SAT</vt:lpstr>
      <vt:lpstr>Random Perceptron</vt:lpstr>
      <vt:lpstr>Motivation for Random Perceptron</vt:lpstr>
      <vt:lpstr>Mean-Field Spin Glasses</vt:lpstr>
      <vt:lpstr>Classic Ising Models</vt:lpstr>
      <vt:lpstr>Where is the Phase Transition?</vt:lpstr>
      <vt:lpstr>Phase Transitions in a Spin Glass</vt:lpstr>
      <vt:lpstr>Algorithmic Questions</vt:lpstr>
      <vt:lpstr>Failure of Moment Computations</vt:lpstr>
      <vt:lpstr>1-RSB Clustering</vt:lpstr>
      <vt:lpstr>General RSB Ansatz</vt:lpstr>
      <vt:lpstr>Spherical Spin Glasses</vt:lpstr>
      <vt:lpstr>1-RSB Clusters on the Sphere</vt:lpstr>
      <vt:lpstr>Full-RSB</vt:lpstr>
      <vt:lpstr>Tensor Principle Component Analysis</vt:lpstr>
      <vt:lpstr>Tensor PCA and Spherical Spin Glasses</vt:lpstr>
      <vt:lpstr>Plan for Future Classes</vt:lpstr>
      <vt:lpstr>Today’s Plan</vt:lpstr>
      <vt:lpstr>Random XOR-SAT</vt:lpstr>
      <vt:lpstr>Random XOR-SAT</vt:lpstr>
      <vt:lpstr>The 2-Core of Random XOR-SAT</vt:lpstr>
      <vt:lpstr>Solutions from the 2-Core</vt:lpstr>
      <vt:lpstr>Analysis of 2-Core Pruning </vt:lpstr>
      <vt:lpstr>End of First Class!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Sellke, Mark</dc:creator>
  <cp:lastModifiedBy>Sellke, Mark</cp:lastModifiedBy>
  <cp:revision>492</cp:revision>
  <dcterms:created xsi:type="dcterms:W3CDTF">2023-12-22T06:07:08Z</dcterms:created>
  <dcterms:modified xsi:type="dcterms:W3CDTF">2024-01-23T03:52:44Z</dcterms:modified>
</cp:coreProperties>
</file>